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4" r:id="rId3"/>
    <p:sldId id="260" r:id="rId4"/>
    <p:sldId id="282" r:id="rId5"/>
    <p:sldId id="263" r:id="rId6"/>
    <p:sldId id="283" r:id="rId7"/>
    <p:sldId id="257" r:id="rId8"/>
    <p:sldId id="264" r:id="rId9"/>
    <p:sldId id="265" r:id="rId10"/>
    <p:sldId id="266" r:id="rId11"/>
    <p:sldId id="267" r:id="rId12"/>
    <p:sldId id="270" r:id="rId13"/>
    <p:sldId id="275" r:id="rId14"/>
    <p:sldId id="272" r:id="rId15"/>
    <p:sldId id="273" r:id="rId16"/>
    <p:sldId id="274" r:id="rId17"/>
    <p:sldId id="277" r:id="rId18"/>
    <p:sldId id="278" r:id="rId19"/>
    <p:sldId id="280" r:id="rId20"/>
    <p:sldId id="281" r:id="rId21"/>
    <p:sldId id="261" r:id="rId22"/>
    <p:sldId id="285" r:id="rId23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8481"/>
    <a:srgbClr val="E44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4938" autoAdjust="0"/>
  </p:normalViewPr>
  <p:slideViewPr>
    <p:cSldViewPr>
      <p:cViewPr>
        <p:scale>
          <a:sx n="70" d="100"/>
          <a:sy n="70" d="100"/>
        </p:scale>
        <p:origin x="-14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FAC54-A515-4745-B8C7-6200BD76DD75}" type="datetimeFigureOut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BD5A9-0BBD-48F0-8FEA-3A28D4B462C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1680758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F3C8B-932D-4F3D-ABFD-11E59A763E0C}" type="datetimeFigureOut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9757B-CC42-4B51-A6D5-2A4328F85C3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8537596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此簡報只作為參考，導師可按分隊的需要修改。</a:t>
            </a:r>
            <a:endParaRPr lang="zh-HK" altLang="en-US" dirty="0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85D6F0C-A5EE-4B3D-A0D3-EA7BFF8101E8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63262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u="none" dirty="0" smtClean="0">
                <a:ea typeface="新細明體" charset="-120"/>
              </a:rPr>
              <a:t>1</a:t>
            </a:r>
            <a:r>
              <a:rPr lang="en-US" altLang="zh-TW" u="none" baseline="30000" dirty="0" smtClean="0">
                <a:ea typeface="新細明體" charset="-120"/>
              </a:rPr>
              <a:t>st</a:t>
            </a:r>
            <a:r>
              <a:rPr lang="en-US" altLang="zh-TW" u="none" dirty="0" smtClean="0">
                <a:ea typeface="新細明體" charset="-120"/>
              </a:rPr>
              <a:t> : </a:t>
            </a:r>
            <a:r>
              <a:rPr lang="zh-CN" altLang="en-US" sz="1200" u="none" dirty="0" smtClean="0">
                <a:latin typeface="微軟正黑體" pitchFamily="34" charset="-120"/>
                <a:ea typeface="微軟正黑體" pitchFamily="34" charset="-120"/>
              </a:rPr>
              <a:t>非常</a:t>
            </a: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重要且緊迫</a:t>
            </a:r>
            <a:r>
              <a:rPr lang="zh-CN" altLang="en-US" sz="1200" u="none" dirty="0" smtClean="0">
                <a:latin typeface="微軟正黑體" pitchFamily="34" charset="-120"/>
                <a:ea typeface="微軟正黑體" pitchFamily="34" charset="-120"/>
              </a:rPr>
              <a:t>、必須立刻完成</a:t>
            </a:r>
            <a:endParaRPr lang="en-US" altLang="zh-CN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急 </a:t>
            </a:r>
            <a:r>
              <a:rPr lang="en-US" altLang="zh-TW" sz="1200" u="none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 代表你要用最多的時間與精神來處理</a:t>
            </a:r>
            <a:endParaRPr lang="en-US" altLang="zh-CN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u="none" dirty="0" smtClean="0">
                <a:latin typeface="微軟正黑體" pitchFamily="34" charset="-120"/>
                <a:ea typeface="微軟正黑體" pitchFamily="34" charset="-120"/>
              </a:rPr>
              <a:t>2</a:t>
            </a:r>
            <a:r>
              <a:rPr lang="en-US" altLang="zh-CN" sz="1200" u="none" baseline="30000" dirty="0" smtClean="0">
                <a:latin typeface="微軟正黑體" pitchFamily="34" charset="-120"/>
                <a:ea typeface="微軟正黑體" pitchFamily="34" charset="-120"/>
              </a:rPr>
              <a:t>nd</a:t>
            </a:r>
            <a:r>
              <a:rPr lang="en-US" altLang="zh-CN" sz="1200" u="none" dirty="0" smtClean="0">
                <a:latin typeface="微軟正黑體" pitchFamily="34" charset="-120"/>
                <a:ea typeface="微軟正黑體" pitchFamily="34" charset="-120"/>
              </a:rPr>
              <a:t> : </a:t>
            </a: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緊迫但不太重要，輕輕帶過即可</a:t>
            </a:r>
            <a:endParaRPr lang="en-US" altLang="zh-TW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輕 </a:t>
            </a:r>
            <a:r>
              <a:rPr lang="en-US" altLang="zh-TW" sz="1200" u="none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1200" u="none" dirty="0" smtClean="0">
                <a:latin typeface="微軟正黑體" pitchFamily="34" charset="-120"/>
                <a:ea typeface="微軟正黑體" pitchFamily="34" charset="-120"/>
              </a:rPr>
              <a:t> 事情緊急但不重要，可計用最少資源去解決即可</a:t>
            </a:r>
            <a:endParaRPr lang="en-US" altLang="zh-CN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u="none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u="none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en-US" altLang="zh-CN" sz="1200" u="none" baseline="30000" dirty="0" smtClean="0">
                <a:latin typeface="微軟正黑體" pitchFamily="34" charset="-120"/>
                <a:ea typeface="微軟正黑體" pitchFamily="34" charset="-120"/>
              </a:rPr>
              <a:t>rd</a:t>
            </a:r>
            <a:r>
              <a:rPr lang="en-US" altLang="zh-CN" sz="1200" u="none" dirty="0" smtClean="0">
                <a:latin typeface="微軟正黑體" pitchFamily="34" charset="-120"/>
                <a:ea typeface="微軟正黑體" pitchFamily="34" charset="-120"/>
              </a:rPr>
              <a:t> : </a:t>
            </a:r>
            <a:r>
              <a:rPr lang="zh-TW" altLang="en-US" sz="1200" u="none" dirty="0" smtClean="0">
                <a:latin typeface="Tahoma" pitchFamily="34" charset="0"/>
              </a:rPr>
              <a:t>很重要，但有較多緩衝的時間</a:t>
            </a:r>
            <a:endParaRPr lang="en-US" altLang="zh-TW" sz="1200" u="none" dirty="0" smtClean="0">
              <a:latin typeface="Tahoma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u="none" dirty="0" smtClean="0">
                <a:latin typeface="Tahoma" pitchFamily="34" charset="0"/>
              </a:rPr>
              <a:t>重 </a:t>
            </a:r>
            <a:r>
              <a:rPr lang="en-US" altLang="zh-TW" sz="1200" u="none" dirty="0" smtClean="0">
                <a:latin typeface="Tahoma" pitchFamily="34" charset="0"/>
              </a:rPr>
              <a:t>:</a:t>
            </a:r>
            <a:r>
              <a:rPr lang="zh-TW" altLang="en-US" sz="1200" u="none" dirty="0" smtClean="0">
                <a:latin typeface="Tahoma" pitchFamily="34" charset="0"/>
              </a:rPr>
              <a:t> 事情雖然重要，但沒有那麼趕急，可以慢慢的，花多一點的時間去處理</a:t>
            </a:r>
            <a:endParaRPr lang="en-US" altLang="zh-TW" sz="1200" u="none" dirty="0" smtClean="0">
              <a:latin typeface="Tahoma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u="none" dirty="0" smtClean="0">
              <a:latin typeface="Tahoma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u="none" dirty="0" smtClean="0">
                <a:latin typeface="Tahoma" pitchFamily="34" charset="0"/>
              </a:rPr>
              <a:t>4</a:t>
            </a:r>
            <a:r>
              <a:rPr lang="en-US" altLang="zh-TW" sz="1200" u="none" baseline="30000" dirty="0" smtClean="0">
                <a:latin typeface="Tahoma" pitchFamily="34" charset="0"/>
              </a:rPr>
              <a:t>th</a:t>
            </a:r>
            <a:r>
              <a:rPr lang="en-US" altLang="zh-TW" sz="1200" u="none" dirty="0" smtClean="0">
                <a:latin typeface="Tahoma" pitchFamily="34" charset="0"/>
              </a:rPr>
              <a:t> : </a:t>
            </a:r>
            <a:r>
              <a:rPr lang="zh-CN" altLang="en-US" sz="1200" u="none" dirty="0" smtClean="0">
                <a:latin typeface="Tahoma" pitchFamily="34" charset="0"/>
              </a:rPr>
              <a:t>可以做的事，但是</a:t>
            </a:r>
            <a:r>
              <a:rPr lang="zh-TW" altLang="en-US" sz="1200" u="none" dirty="0" smtClean="0">
                <a:latin typeface="Tahoma" pitchFamily="34" charset="0"/>
              </a:rPr>
              <a:t>沒</a:t>
            </a:r>
            <a:r>
              <a:rPr lang="zh-CN" altLang="en-US" sz="1200" u="none" dirty="0" smtClean="0">
                <a:latin typeface="Tahoma" pitchFamily="34" charset="0"/>
              </a:rPr>
              <a:t>有很重要</a:t>
            </a:r>
            <a:r>
              <a:rPr lang="zh-TW" altLang="en-US" sz="1200" u="none" dirty="0" smtClean="0">
                <a:latin typeface="Tahoma" pitchFamily="34" charset="0"/>
              </a:rPr>
              <a:t>也沒有很緊急</a:t>
            </a:r>
            <a:r>
              <a:rPr lang="zh-CN" altLang="en-US" sz="1200" u="none" dirty="0" smtClean="0">
                <a:latin typeface="Tahoma" pitchFamily="34" charset="0"/>
              </a:rPr>
              <a:t>，</a:t>
            </a:r>
            <a:r>
              <a:rPr lang="zh-TW" altLang="en-US" sz="1200" u="none" dirty="0" smtClean="0">
                <a:latin typeface="Tahoma" pitchFamily="34" charset="0"/>
              </a:rPr>
              <a:t>用最少時間完成即可</a:t>
            </a:r>
            <a:endParaRPr lang="en-US" altLang="zh-TW" sz="1200" u="none" dirty="0" smtClean="0">
              <a:latin typeface="Tahoma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u="none" dirty="0" smtClean="0">
                <a:latin typeface="Tahoma" pitchFamily="34" charset="0"/>
                <a:ea typeface="微軟正黑體" pitchFamily="34" charset="-120"/>
              </a:rPr>
              <a:t>緩 </a:t>
            </a:r>
            <a:r>
              <a:rPr lang="en-US" altLang="zh-TW" sz="1200" u="none" dirty="0" smtClean="0">
                <a:latin typeface="Tahoma" pitchFamily="34" charset="0"/>
                <a:ea typeface="微軟正黑體" pitchFamily="34" charset="-120"/>
              </a:rPr>
              <a:t>:</a:t>
            </a:r>
            <a:r>
              <a:rPr lang="zh-TW" altLang="en-US" sz="1200" u="none" dirty="0" smtClean="0">
                <a:latin typeface="Tahoma" pitchFamily="34" charset="0"/>
                <a:ea typeface="微軟正黑體" pitchFamily="34" charset="-120"/>
              </a:rPr>
              <a:t> 不趕急且不重要的事，嘗試真的把上面</a:t>
            </a:r>
            <a:r>
              <a:rPr lang="en-US" altLang="zh-TW" sz="1200" u="none" dirty="0" smtClean="0">
                <a:latin typeface="Tahoma" pitchFamily="34" charset="0"/>
                <a:ea typeface="微軟正黑體" pitchFamily="34" charset="-120"/>
              </a:rPr>
              <a:t>3</a:t>
            </a:r>
            <a:r>
              <a:rPr lang="zh-TW" altLang="en-US" sz="1200" u="none" smtClean="0">
                <a:latin typeface="Tahoma" pitchFamily="34" charset="0"/>
                <a:ea typeface="微軟正黑體" pitchFamily="34" charset="-120"/>
              </a:rPr>
              <a:t>項也完成了才做，也可嘗試直接放棄處理。</a:t>
            </a:r>
            <a:endParaRPr lang="en-US" altLang="zh-CN" sz="120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7BCA33F-F843-434A-9380-3932BE1D47E5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charset="-120"/>
              </a:rPr>
              <a:t>其他的空白位置可問隊員心目中的答案</a:t>
            </a:r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638E347-D899-4076-A17B-CF91903A9180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TW" altLang="en-US" b="1" dirty="0" smtClean="0"/>
              <a:t>大石頭理論</a:t>
            </a:r>
            <a:r>
              <a:rPr lang="zh-TW" altLang="en-US" dirty="0" smtClean="0"/>
              <a:t>就是先做最重要的事情，然後在這些事情的間隙做比較不重要的事情，以使效能達到最高。 </a:t>
            </a:r>
            <a:r>
              <a:rPr lang="en-US" altLang="zh-TW" dirty="0" smtClean="0"/>
              <a:t>(http://wiki.mbalib.com/zh-tw/%E5%A4%A7%E7%9F%B3%E5%A4%B4%E7%90%86%E8%AE%BA)</a:t>
            </a:r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864D548-38A9-475C-8AFB-09007B2E5383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821DABE-8D88-4E8C-A185-52CA0656F0C2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charset="-120"/>
              </a:rPr>
              <a:t>每天可做的事有很多，但我們該如何為必須做、應該做及可以做的事定下目標，以致不會變得盲目的去做。</a:t>
            </a:r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0C97663-6159-47A1-806A-3CFF65ACD523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DE73A2A-0548-42F4-A688-B232AEEB8EC6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A46F7B3-999F-4F45-BD09-AAD7F3D1C3CD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B37FFAE-0915-4243-83A8-56601DEC4FA7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15C00FB-EAB8-4F3C-899D-4E86602A4FF6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75ADB9D-480A-4638-880E-4DDCF2CA198F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熱身活動</a:t>
            </a:r>
            <a:endParaRPr lang="en-US" altLang="zh-TW" dirty="0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80E0B2E-C419-433B-BF4A-6AAB2F77709C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26615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建議回應</a:t>
            </a:r>
            <a:endParaRPr lang="en-US" altLang="zh-TW" dirty="0" smtClean="0"/>
          </a:p>
          <a:p>
            <a:r>
              <a:rPr lang="zh-TW" altLang="en-US" dirty="0" smtClean="0"/>
              <a:t>時間同樣是由神所賜，雖然談不上為恩賜，但我們也要好好運用，像第一個僕人一樣，花上時間，為主準備更多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;</a:t>
            </a:r>
            <a:r>
              <a:rPr lang="zh-TW" altLang="en-US" baseline="0" dirty="0" smtClean="0"/>
              <a:t> 不要像最後的一個僕人，浪費時間，卻沒有為主盡力</a:t>
            </a:r>
            <a:endParaRPr lang="zh-HK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3CBA9AB-D460-429B-A3F1-9B83633F1458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12116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導師可按隊員情況，與隊員一起定立更明確的目標。例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:</a:t>
            </a:r>
            <a:r>
              <a:rPr lang="zh-TW" altLang="en-US" baseline="0" dirty="0" smtClean="0"/>
              <a:t> 每天不用多於</a:t>
            </a:r>
            <a:r>
              <a:rPr lang="en-US" altLang="zh-TW" baseline="0" dirty="0" smtClean="0"/>
              <a:t>30</a:t>
            </a:r>
            <a:r>
              <a:rPr lang="zh-TW" altLang="en-US" baseline="0" dirty="0" smtClean="0"/>
              <a:t>分的時間遊覽</a:t>
            </a:r>
            <a:r>
              <a:rPr lang="en-US" altLang="zh-TW" baseline="0" dirty="0" err="1" smtClean="0"/>
              <a:t>facebook</a:t>
            </a:r>
            <a:r>
              <a:rPr lang="zh-TW" altLang="en-US" baseline="0" dirty="0" smtClean="0"/>
              <a:t>。</a:t>
            </a:r>
            <a:endParaRPr lang="zh-HK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B7912B7-0906-4096-AE78-726CF21316FC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76875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熱身活動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–</a:t>
            </a:r>
            <a:r>
              <a:rPr lang="zh-TW" altLang="en-US" baseline="0" dirty="0" smtClean="0"/>
              <a:t> 附件</a:t>
            </a:r>
            <a:endParaRPr lang="en-US" altLang="zh-TW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導師可按對隊員認識加減項目</a:t>
            </a:r>
            <a:endParaRPr lang="en-US" altLang="zh-TW" dirty="0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D7FDAAA-A197-4B7C-9226-CD3BD5BE13FA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65482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dirty="0" smtClean="0"/>
              <a:t>容易將時間分配到不優先的事上。例 </a:t>
            </a:r>
            <a:r>
              <a:rPr lang="en-US" altLang="zh-TW" dirty="0" smtClean="0"/>
              <a:t>:</a:t>
            </a:r>
            <a:r>
              <a:rPr lang="zh-TW" altLang="en-US" dirty="0" smtClean="0"/>
              <a:t> 功課與電視，選擇了先看電視再做功課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沒有目標容易失去動力，耽誤時間。例 </a:t>
            </a:r>
            <a:r>
              <a:rPr lang="en-US" altLang="zh-TW" dirty="0" smtClean="0"/>
              <a:t>: </a:t>
            </a:r>
            <a:r>
              <a:rPr lang="zh-TW" altLang="en-US" dirty="0" smtClean="0"/>
              <a:t>由於沒有為假期定下要完成的事，結果睡得日上三竿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因各種原因，花了比原本更多的時間完成。例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:</a:t>
            </a:r>
            <a:r>
              <a:rPr lang="zh-TW" altLang="en-US" baseline="0" dirty="0" smtClean="0"/>
              <a:t> 溫書時遇上電視在播心儀劇集大結局 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東西沒有齊理好，浪費了時間在尋找東西上。例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:</a:t>
            </a:r>
            <a:r>
              <a:rPr lang="zh-TW" altLang="en-US" baseline="0" dirty="0" smtClean="0"/>
              <a:t> 沒有將平日課堂的功課整理好，導致溫書時花了額外的時間在混亂的紙堆中找尋溫習用的功課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沒有估計或低估了自己需用的時間。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不懂得開口拒絕別人要求，易導致事務纏身。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例如電視、電腦</a:t>
            </a:r>
            <a:endParaRPr lang="en-US" altLang="zh-TW" dirty="0" smtClean="0"/>
          </a:p>
          <a:p>
            <a:pPr marL="228600" indent="-228600">
              <a:buAutoNum type="arabicPeriod"/>
            </a:pPr>
            <a:endParaRPr lang="en-US" altLang="zh-TW" dirty="0" smtClean="0"/>
          </a:p>
          <a:p>
            <a:pPr marL="228600" indent="-228600">
              <a:buAutoNum type="arabicPeriod"/>
            </a:pPr>
            <a:endParaRPr lang="en-US" altLang="zh-HK" dirty="0" smtClean="0"/>
          </a:p>
          <a:p>
            <a:pPr eaLnBrk="1" hangingPunct="1"/>
            <a:r>
              <a:rPr lang="zh-TW" altLang="en-US" dirty="0" smtClean="0">
                <a:ea typeface="新細明體" charset="-120"/>
              </a:rPr>
              <a:t>參考新聞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en-US" altLang="zh-HK" dirty="0" smtClean="0">
                <a:ea typeface="新細明體" charset="-120"/>
              </a:rPr>
              <a:t>http://news.hk.msn.com/local/article.aspx?cp-documentid=4113592</a:t>
            </a:r>
            <a:endParaRPr lang="zh-HK" altLang="zh-HK" dirty="0" smtClean="0">
              <a:ea typeface="新細明體" charset="-120"/>
            </a:endParaRPr>
          </a:p>
          <a:p>
            <a:pPr marL="228600" indent="-228600">
              <a:buAutoNum type="arabicPeriod"/>
            </a:pPr>
            <a:endParaRPr lang="en-US" altLang="zh-HK" dirty="0" smtClean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270DE5DC-A042-47D3-9D88-2BCB5C2ADC91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9981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*導師可按隊員成熟度，選擇適合的切入觀點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參考文章 </a:t>
            </a:r>
            <a:r>
              <a:rPr lang="en-US" altLang="zh-TW" dirty="0" smtClean="0"/>
              <a:t>-</a:t>
            </a:r>
            <a:r>
              <a:rPr lang="zh-TW" altLang="en-US" dirty="0" smtClean="0"/>
              <a:t> </a:t>
            </a:r>
            <a:r>
              <a:rPr lang="en-US" altLang="zh-TW" dirty="0" smtClean="0"/>
              <a:t>http://www.gracechurch.org.hk/articles/pastor.php?20050717-391</a:t>
            </a:r>
          </a:p>
          <a:p>
            <a:endParaRPr lang="en-US" altLang="zh-TW" b="1" dirty="0" smtClean="0"/>
          </a:p>
          <a:p>
            <a:r>
              <a:rPr lang="zh-TW" altLang="en-US" b="1" dirty="0" smtClean="0"/>
              <a:t>要 買 贖 時 機 </a:t>
            </a:r>
            <a:endParaRPr lang="zh-TW" altLang="en-US" dirty="0" smtClean="0"/>
          </a:p>
          <a:p>
            <a:r>
              <a:rPr lang="zh-TW" altLang="en-US" dirty="0" smtClean="0"/>
              <a:t>有 人 會 後 悔 自 己 已 浪 費 了 大 好 光 陰 ， 恨 錯 難 返 ， 以 致 現 今 只 有 無 盡 嗟 歎 。 然 而 我 們 不 應 悔 而 不 改 ， 卻 要 靠 主 重 新 立 志 ， 坐 言 起 行 ， 尋 求 明 白 主 對 我 們 人 生 定 下 的 心 意 計 劃 ， 捨 棄 自 我 放 縱 的 生 活 態 度 ， 讓 聖 靈 充 滿 管 理 我 們 的 人 生 ， 賜 我 們 智 慧 行 事 為 人 ， 實 踐 主 期 望 我 們 遵 行 的 使 命 （ 參 弗 </a:t>
            </a:r>
            <a:r>
              <a:rPr lang="en-US" altLang="zh-TW" dirty="0" smtClean="0"/>
              <a:t>5:15-18 </a:t>
            </a:r>
            <a:r>
              <a:rPr lang="zh-TW" altLang="en-US" dirty="0" smtClean="0"/>
              <a:t>） 。 因 為 聖 經 所 說 要 愛 惜 光 陰 的 教 導 ， 希 臘 原 文 直 譯 出 來 是 「 要 買 贖 時 機 」 ， 隱 含 著 我 們 要 付 代 價 贖 回 已 失 去 的 光 陰 的 意 思 ， 那 就 是 爭 取 人 生 為 主 奮 發 的 時 機 。 因 此 ， 我 們 應 當 加 倍 努 力 追 求 上 進 ， 為 要 補 償 過 去 磋 砣 歲 月 時 浪 費 了 的 青 春 ， 要 釐 定 人 生 清 晰 的 方 向 和 目 標 ， 妥 善 計 劃 ， 善 用 時 間 ， 過 有 意 義 的 生 活 ， 盡 忠 完 成 主 交 託 我 們 的 職 事 ， 那 包 括 謹 守 家 庭 的 崗 位 ， 愛 護 家 人 ， 照 著 主 的 教 訓 教 養 兒 女 （ 參 弗 </a:t>
            </a:r>
            <a:r>
              <a:rPr lang="en-US" altLang="zh-TW" dirty="0" smtClean="0"/>
              <a:t>5:22-6:4 </a:t>
            </a:r>
            <a:r>
              <a:rPr lang="zh-TW" altLang="en-US" dirty="0" smtClean="0"/>
              <a:t>） ； 忠 誠 工 作 ， 見 證 我 們 追 求 討 神 喜 悅 的 生 活 是 滿 有 喜 樂 平 安 的 （ 參 弗 </a:t>
            </a:r>
            <a:r>
              <a:rPr lang="en-US" altLang="zh-TW" dirty="0" smtClean="0"/>
              <a:t>6:5-9 </a:t>
            </a:r>
            <a:r>
              <a:rPr lang="zh-TW" altLang="en-US" dirty="0" smtClean="0"/>
              <a:t>） ； 裝 備 事 奉 ， 充 實 自 己 學 會 運 用 聖 經 真 理 ， 藉 著 向 主 祈 禱 和 與 人 配 搭 ， 得 勝 試 探 ， 歡 欣 敬 拜 ， 和 諧 相 交 ， 服 事 教 會 ， 傳 揚 福 音 （ 參 弗 </a:t>
            </a:r>
            <a:r>
              <a:rPr lang="en-US" altLang="zh-TW" dirty="0" smtClean="0"/>
              <a:t>5:19-21, 6:10-20 </a:t>
            </a:r>
            <a:r>
              <a:rPr lang="zh-TW" altLang="en-US" dirty="0" smtClean="0"/>
              <a:t>） </a:t>
            </a:r>
          </a:p>
          <a:p>
            <a:endParaRPr lang="zh-HK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9B52EA5-3BF7-4F97-9D22-B4EB607463F8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708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*導師可按隊員成熟度，選擇適合的切入觀點</a:t>
            </a:r>
            <a:endParaRPr lang="en-US" altLang="zh-TW" dirty="0" smtClean="0"/>
          </a:p>
          <a:p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雖然將來的日子有多少是不在我們控制之下，但神給了我們智慧，願我們以智慧的方法度過並善用神所賜的每一分每一秒</a:t>
            </a:r>
            <a:endParaRPr lang="zh-HK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E73B40A-1BC6-4208-B9CF-67EC8A087B90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39476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F8A4EC2-69D8-4372-B2F4-F7DB8195F457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dirty="0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6077F2D-2DD0-4038-865C-C359E4484174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HK" altLang="zh-HK" smtClean="0">
              <a:ea typeface="新細明體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F921EC-3935-4C8E-8D82-EEBBC5C95B02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C8DFC78-6417-4DE6-A4E2-BB77D6CCC36C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F80F-618D-4622-88A4-314FA4B45002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8442E91-8552-4483-8B91-FA2F0D0794FB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8898-23C4-426A-8DD6-A340BE25F2DC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1F82-530B-4680-A466-4770E13445CE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7C59E74-2B5B-4077-98D7-833EE520ED03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B9425FF-C0ED-4839-AC66-E4EB82ED0CDE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HK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2AD86-23E2-4CF0-BD49-1CC7617EA5F8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00A9-6786-4FEF-B518-553AAFF9ABD4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3007-5685-4BDB-8C3A-6F7C257A3202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9B68141-2A27-4FEC-8780-B001394CD5D4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A66DD-F10A-42F8-A8F3-8D1FD72E9BC4}" type="datetime1">
              <a:rPr lang="zh-HK" altLang="en-US" smtClean="0"/>
              <a:t>20/6/2013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17F9-8D0D-4AA8-B189-B1CFD789F8ED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39752" y="1844824"/>
            <a:ext cx="6477000" cy="182880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atin typeface="微軟正黑體" pitchFamily="34" charset="-120"/>
                <a:ea typeface="微軟正黑體" pitchFamily="34" charset="-120"/>
              </a:rPr>
              <a:t>時間管理</a:t>
            </a:r>
            <a:endParaRPr lang="zh-HK" altLang="en-US" sz="6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17F9-8D0D-4AA8-B189-B1CFD789F8ED}" type="slidenum">
              <a:rPr lang="zh-HK" altLang="en-US" smtClean="0"/>
              <a:t>1</a:t>
            </a:fld>
            <a:endParaRPr lang="zh-HK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555776" y="6198669"/>
            <a:ext cx="5032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此簡報只作為參考，導師可按分隊的需要修改</a:t>
            </a:r>
            <a:r>
              <a:rPr lang="zh-TW" altLang="en-US" dirty="0" smtClean="0"/>
              <a:t>。</a:t>
            </a:r>
            <a:endParaRPr lang="zh-HK" altLang="en-US" dirty="0"/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52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589582"/>
            <a:ext cx="6194479" cy="90331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多數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，它們只能造成少許的影響； </a:t>
            </a:r>
            <a:br>
              <a:rPr lang="zh-TW" altLang="en-US" sz="2400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少數，它們造成主要的、重大的影響。 </a:t>
            </a:r>
          </a:p>
        </p:txBody>
      </p:sp>
      <p:sp>
        <p:nvSpPr>
          <p:cNvPr id="13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34CC81D-D395-43D2-833E-11E19C6A6465}" type="slidenum">
              <a:rPr lang="en-US" altLang="zh-TW"/>
              <a:pPr>
                <a:defRPr/>
              </a:pPr>
              <a:t>10</a:t>
            </a:fld>
            <a:endParaRPr lang="en-US" altLang="zh-TW"/>
          </a:p>
        </p:txBody>
      </p:sp>
      <p:grpSp>
        <p:nvGrpSpPr>
          <p:cNvPr id="4" name="群組 3"/>
          <p:cNvGrpSpPr/>
          <p:nvPr/>
        </p:nvGrpSpPr>
        <p:grpSpPr>
          <a:xfrm>
            <a:off x="2771800" y="2610983"/>
            <a:ext cx="6324863" cy="3410305"/>
            <a:chOff x="2741543" y="2708920"/>
            <a:chExt cx="6324863" cy="3410305"/>
          </a:xfrm>
        </p:grpSpPr>
        <p:grpSp>
          <p:nvGrpSpPr>
            <p:cNvPr id="9220" name="Group 11"/>
            <p:cNvGrpSpPr>
              <a:grpSpLocks/>
            </p:cNvGrpSpPr>
            <p:nvPr/>
          </p:nvGrpSpPr>
          <p:grpSpPr bwMode="auto">
            <a:xfrm>
              <a:off x="2741543" y="3168248"/>
              <a:ext cx="6038850" cy="2950977"/>
              <a:chOff x="303" y="1440"/>
              <a:chExt cx="4257" cy="2016"/>
            </a:xfrm>
          </p:grpSpPr>
          <p:sp>
            <p:nvSpPr>
              <p:cNvPr id="9221" name="Rectangle 3"/>
              <p:cNvSpPr>
                <a:spLocks noChangeArrowheads="1"/>
              </p:cNvSpPr>
              <p:nvPr/>
            </p:nvSpPr>
            <p:spPr bwMode="auto">
              <a:xfrm>
                <a:off x="1200" y="1440"/>
                <a:ext cx="1152" cy="1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zh-TW" sz="2400">
                    <a:latin typeface="Times New Roman" pitchFamily="18" charset="0"/>
                  </a:rPr>
                  <a:t>80%</a:t>
                </a:r>
              </a:p>
              <a:p>
                <a:pPr algn="ctr"/>
                <a:r>
                  <a:rPr lang="zh-TW" altLang="en-US" sz="2400" b="1" smtClean="0">
                    <a:latin typeface="Times New Roman" pitchFamily="18" charset="0"/>
                  </a:rPr>
                  <a:t>時間</a:t>
                </a:r>
                <a:endParaRPr lang="zh-TW" altLang="en-US" sz="2400" b="1">
                  <a:latin typeface="Times New Roman" pitchFamily="18" charset="0"/>
                </a:endParaRPr>
              </a:p>
            </p:txBody>
          </p:sp>
          <p:sp>
            <p:nvSpPr>
              <p:cNvPr id="9222" name="Rectangle 4"/>
              <p:cNvSpPr>
                <a:spLocks noChangeArrowheads="1"/>
              </p:cNvSpPr>
              <p:nvPr/>
            </p:nvSpPr>
            <p:spPr bwMode="auto">
              <a:xfrm>
                <a:off x="1200" y="2880"/>
                <a:ext cx="1152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zh-TW" sz="2400" dirty="0">
                    <a:latin typeface="Times New Roman" pitchFamily="18" charset="0"/>
                  </a:rPr>
                  <a:t>20%</a:t>
                </a:r>
              </a:p>
              <a:p>
                <a:pPr algn="ctr"/>
                <a:r>
                  <a:rPr lang="zh-TW" altLang="en-US" sz="2400" b="1" dirty="0" smtClean="0">
                    <a:latin typeface="Times New Roman" pitchFamily="18" charset="0"/>
                  </a:rPr>
                  <a:t>時間</a:t>
                </a:r>
                <a:endParaRPr lang="zh-TW" alt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9223" name="Rectangle 5"/>
              <p:cNvSpPr>
                <a:spLocks noChangeArrowheads="1"/>
              </p:cNvSpPr>
              <p:nvPr/>
            </p:nvSpPr>
            <p:spPr bwMode="auto">
              <a:xfrm>
                <a:off x="3408" y="2016"/>
                <a:ext cx="1152" cy="1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zh-TW" sz="2400" dirty="0">
                    <a:latin typeface="Times New Roman" pitchFamily="18" charset="0"/>
                  </a:rPr>
                  <a:t>80%</a:t>
                </a:r>
              </a:p>
              <a:p>
                <a:pPr algn="ctr"/>
                <a:r>
                  <a:rPr lang="zh-TW" altLang="en-US" sz="2400" b="1" dirty="0" smtClean="0">
                    <a:latin typeface="Times New Roman" pitchFamily="18" charset="0"/>
                  </a:rPr>
                  <a:t>影響</a:t>
                </a:r>
                <a:endParaRPr lang="zh-TW" alt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9224" name="Rectangle 6"/>
              <p:cNvSpPr>
                <a:spLocks noChangeArrowheads="1"/>
              </p:cNvSpPr>
              <p:nvPr/>
            </p:nvSpPr>
            <p:spPr bwMode="auto">
              <a:xfrm>
                <a:off x="3408" y="1440"/>
                <a:ext cx="1152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zh-TW" sz="2400" dirty="0">
                    <a:latin typeface="Times New Roman" pitchFamily="18" charset="0"/>
                  </a:rPr>
                  <a:t>20%</a:t>
                </a:r>
              </a:p>
              <a:p>
                <a:pPr algn="ctr"/>
                <a:r>
                  <a:rPr lang="zh-TW" altLang="en-US" sz="2400" b="1" dirty="0" smtClean="0">
                    <a:latin typeface="Times New Roman" pitchFamily="18" charset="0"/>
                  </a:rPr>
                  <a:t>影響</a:t>
                </a:r>
                <a:endParaRPr lang="zh-TW" alt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9225" name="Text Box 7"/>
              <p:cNvSpPr txBox="1">
                <a:spLocks noChangeArrowheads="1"/>
              </p:cNvSpPr>
              <p:nvPr/>
            </p:nvSpPr>
            <p:spPr bwMode="auto">
              <a:xfrm>
                <a:off x="303" y="2946"/>
                <a:ext cx="846" cy="4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r>
                  <a:rPr lang="zh-TW" altLang="en-US" sz="2000" b="1" dirty="0">
                    <a:latin typeface="Times New Roman" pitchFamily="18" charset="0"/>
                  </a:rPr>
                  <a:t>重要的</a:t>
                </a:r>
              </a:p>
              <a:p>
                <a:pPr algn="ctr" eaLnBrk="1" hangingPunct="1"/>
                <a:r>
                  <a:rPr lang="zh-TW" altLang="en-US" sz="2000" b="1" dirty="0" smtClean="0">
                    <a:latin typeface="Times New Roman" pitchFamily="18" charset="0"/>
                  </a:rPr>
                  <a:t>少數事物</a:t>
                </a:r>
                <a:endParaRPr lang="zh-TW" altLang="en-US" sz="2000" b="1" dirty="0">
                  <a:latin typeface="Times New Roman" pitchFamily="18" charset="0"/>
                </a:endParaRPr>
              </a:p>
            </p:txBody>
          </p:sp>
          <p:sp>
            <p:nvSpPr>
              <p:cNvPr id="9226" name="Text Box 8"/>
              <p:cNvSpPr txBox="1">
                <a:spLocks noChangeArrowheads="1"/>
              </p:cNvSpPr>
              <p:nvPr/>
            </p:nvSpPr>
            <p:spPr bwMode="auto">
              <a:xfrm>
                <a:off x="324" y="1958"/>
                <a:ext cx="846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r>
                  <a:rPr lang="zh-TW" altLang="en-US" sz="2000" b="1" dirty="0" smtClean="0">
                    <a:latin typeface="Times New Roman" pitchFamily="18" charset="0"/>
                  </a:rPr>
                  <a:t>瑣碎的</a:t>
                </a:r>
              </a:p>
              <a:p>
                <a:pPr algn="ctr" eaLnBrk="1" hangingPunct="1"/>
                <a:r>
                  <a:rPr lang="zh-TW" altLang="en-US" sz="2000" b="1" dirty="0" smtClean="0">
                    <a:latin typeface="Times New Roman" pitchFamily="18" charset="0"/>
                  </a:rPr>
                  <a:t>多數事物</a:t>
                </a:r>
                <a:endParaRPr lang="zh-TW" altLang="en-US" sz="2000" b="1" dirty="0">
                  <a:latin typeface="Times New Roman" pitchFamily="18" charset="0"/>
                </a:endParaRPr>
              </a:p>
            </p:txBody>
          </p:sp>
          <p:sp>
            <p:nvSpPr>
              <p:cNvPr id="9227" name="Line 9"/>
              <p:cNvSpPr>
                <a:spLocks noChangeShapeType="1"/>
              </p:cNvSpPr>
              <p:nvPr/>
            </p:nvSpPr>
            <p:spPr bwMode="auto">
              <a:xfrm flipV="1">
                <a:off x="2352" y="2544"/>
                <a:ext cx="1056" cy="624"/>
              </a:xfrm>
              <a:prstGeom prst="line">
                <a:avLst/>
              </a:prstGeom>
              <a:noFill/>
              <a:ln w="76200">
                <a:solidFill>
                  <a:srgbClr val="66FF33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HK" altLang="en-US"/>
              </a:p>
            </p:txBody>
          </p:sp>
          <p:sp>
            <p:nvSpPr>
              <p:cNvPr id="9228" name="Line 10"/>
              <p:cNvSpPr>
                <a:spLocks noChangeShapeType="1"/>
              </p:cNvSpPr>
              <p:nvPr/>
            </p:nvSpPr>
            <p:spPr bwMode="auto">
              <a:xfrm flipV="1">
                <a:off x="2352" y="1680"/>
                <a:ext cx="1056" cy="384"/>
              </a:xfrm>
              <a:prstGeom prst="line">
                <a:avLst/>
              </a:prstGeom>
              <a:noFill/>
              <a:ln w="76200">
                <a:solidFill>
                  <a:srgbClr val="66FF33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HK" altLang="en-US"/>
              </a:p>
            </p:txBody>
          </p:sp>
        </p:grpSp>
        <p:sp>
          <p:nvSpPr>
            <p:cNvPr id="2" name="文字方塊 1"/>
            <p:cNvSpPr txBox="1"/>
            <p:nvPr/>
          </p:nvSpPr>
          <p:spPr>
            <a:xfrm>
              <a:off x="3707904" y="2708920"/>
              <a:ext cx="22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/>
                <a:t>我們日常所花的時間</a:t>
              </a:r>
              <a:endParaRPr lang="zh-HK" altLang="en-US" dirty="0"/>
            </a:p>
          </p:txBody>
        </p:sp>
        <p:sp>
          <p:nvSpPr>
            <p:cNvPr id="3" name="文字方塊 2"/>
            <p:cNvSpPr txBox="1"/>
            <p:nvPr/>
          </p:nvSpPr>
          <p:spPr>
            <a:xfrm>
              <a:off x="6804248" y="2708920"/>
              <a:ext cx="22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/>
                <a:t>實際對我們整體生活</a:t>
              </a:r>
              <a:endParaRPr lang="zh-HK" altLang="en-US" dirty="0"/>
            </a:p>
          </p:txBody>
        </p:sp>
      </p:grpSp>
      <p:sp>
        <p:nvSpPr>
          <p:cNvPr id="16" name="標題 1"/>
          <p:cNvSpPr txBox="1">
            <a:spLocks/>
          </p:cNvSpPr>
          <p:nvPr/>
        </p:nvSpPr>
        <p:spPr>
          <a:xfrm>
            <a:off x="438354" y="3002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80/20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原理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–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八二法則</a:t>
            </a:r>
            <a:endParaRPr lang="zh-HK" altLang="en-US" dirty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8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419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610" name="Rectangle 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CN" altLang="en-US" sz="4000" dirty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正確的行事優先</a:t>
            </a:r>
            <a:r>
              <a:rPr lang="zh-CN" altLang="en-US" sz="40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順序</a:t>
            </a:r>
            <a:r>
              <a:rPr lang="zh-TW" altLang="en-US" sz="4000" dirty="0" smtClean="0">
                <a:solidFill>
                  <a:schemeClr val="tx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及處事態度</a:t>
            </a:r>
          </a:p>
        </p:txBody>
      </p:sp>
      <p:sp>
        <p:nvSpPr>
          <p:cNvPr id="5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EA24ED0-C27C-46AF-9B09-09F2B1672D58}" type="slidenum">
              <a:rPr lang="en-US" altLang="zh-TW"/>
              <a:pPr>
                <a:defRPr/>
              </a:pPr>
              <a:t>11</a:t>
            </a:fld>
            <a:endParaRPr lang="en-US" altLang="zh-TW"/>
          </a:p>
        </p:txBody>
      </p:sp>
      <p:graphicFrame>
        <p:nvGraphicFramePr>
          <p:cNvPr id="67634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774648"/>
              </p:ext>
            </p:extLst>
          </p:nvPr>
        </p:nvGraphicFramePr>
        <p:xfrm>
          <a:off x="1547813" y="1628775"/>
          <a:ext cx="7169150" cy="4248498"/>
        </p:xfrm>
        <a:graphic>
          <a:graphicData uri="http://schemas.openxmlformats.org/drawingml/2006/table">
            <a:tbl>
              <a:tblPr/>
              <a:tblGrid>
                <a:gridCol w="2389187"/>
                <a:gridCol w="2390775"/>
                <a:gridCol w="2389188"/>
              </a:tblGrid>
              <a:tr h="12890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HK" altLang="zh-HK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          </a:t>
                      </a:r>
                      <a:endParaRPr kumimoji="1" lang="en-US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HK" altLang="zh-HK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972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en-US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en-US" altLang="zh-TW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kumimoji="1" lang="en-US" altLang="zh-TW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st</a:t>
                      </a: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kumimoji="1" lang="en-US" altLang="zh-TW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rd</a:t>
                      </a: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7972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HK" altLang="zh-HK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2</a:t>
                      </a:r>
                      <a:r>
                        <a:rPr kumimoji="1" lang="en-US" altLang="zh-TW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nd</a:t>
                      </a: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輕</a:t>
                      </a:r>
                      <a:endParaRPr kumimoji="1" lang="en-US" altLang="zh-TW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kumimoji="1" lang="en-US" altLang="zh-TW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th</a:t>
                      </a: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微軟正黑體" pitchFamily="34" charset="-120"/>
                          <a:ea typeface="微軟正黑體" pitchFamily="34" charset="-120"/>
                        </a:rPr>
                        <a:t>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6" name="Text Box 33"/>
          <p:cNvSpPr txBox="1">
            <a:spLocks noChangeArrowheads="1"/>
          </p:cNvSpPr>
          <p:nvPr/>
        </p:nvSpPr>
        <p:spPr bwMode="auto">
          <a:xfrm>
            <a:off x="3636267" y="6093296"/>
            <a:ext cx="5256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800" b="1" i="1" u="sng" dirty="0" smtClean="0">
                <a:latin typeface="微軟正黑體" pitchFamily="34" charset="-120"/>
                <a:ea typeface="微軟正黑體" pitchFamily="34" charset="-120"/>
              </a:rPr>
              <a:t>時間管理矩陣</a:t>
            </a:r>
            <a:endParaRPr lang="zh-TW" altLang="en-US" sz="2800" b="1" i="1" u="sng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10267" name="Group 34"/>
          <p:cNvGrpSpPr>
            <a:grpSpLocks/>
          </p:cNvGrpSpPr>
          <p:nvPr/>
        </p:nvGrpSpPr>
        <p:grpSpPr bwMode="auto">
          <a:xfrm>
            <a:off x="3780283" y="2060575"/>
            <a:ext cx="5256213" cy="544513"/>
            <a:chOff x="1837" y="1334"/>
            <a:chExt cx="3311" cy="343"/>
          </a:xfrm>
        </p:grpSpPr>
        <p:sp>
          <p:nvSpPr>
            <p:cNvPr id="10277" name="Line 35"/>
            <p:cNvSpPr>
              <a:spLocks noChangeShapeType="1"/>
            </p:cNvSpPr>
            <p:nvPr/>
          </p:nvSpPr>
          <p:spPr bwMode="auto">
            <a:xfrm>
              <a:off x="4059" y="1525"/>
              <a:ext cx="59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HK" altLang="en-US"/>
            </a:p>
          </p:txBody>
        </p:sp>
        <p:sp>
          <p:nvSpPr>
            <p:cNvPr id="10278" name="Text Box 36"/>
            <p:cNvSpPr txBox="1">
              <a:spLocks noChangeArrowheads="1"/>
            </p:cNvSpPr>
            <p:nvPr/>
          </p:nvSpPr>
          <p:spPr bwMode="auto">
            <a:xfrm>
              <a:off x="4739" y="1389"/>
              <a:ext cx="4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400" b="1" dirty="0">
                  <a:latin typeface="微軟正黑體" pitchFamily="34" charset="-120"/>
                  <a:ea typeface="微軟正黑體" pitchFamily="34" charset="-120"/>
                </a:rPr>
                <a:t>低</a:t>
              </a:r>
            </a:p>
          </p:txBody>
        </p:sp>
        <p:sp>
          <p:nvSpPr>
            <p:cNvPr id="10279" name="Text Box 37"/>
            <p:cNvSpPr txBox="1">
              <a:spLocks noChangeArrowheads="1"/>
            </p:cNvSpPr>
            <p:nvPr/>
          </p:nvSpPr>
          <p:spPr bwMode="auto">
            <a:xfrm>
              <a:off x="1837" y="1344"/>
              <a:ext cx="4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400" b="1" dirty="0">
                  <a:latin typeface="微軟正黑體" pitchFamily="34" charset="-120"/>
                  <a:ea typeface="微軟正黑體" pitchFamily="34" charset="-120"/>
                </a:rPr>
                <a:t>高</a:t>
              </a:r>
            </a:p>
          </p:txBody>
        </p:sp>
        <p:sp>
          <p:nvSpPr>
            <p:cNvPr id="10280" name="Line 38"/>
            <p:cNvSpPr>
              <a:spLocks noChangeShapeType="1"/>
            </p:cNvSpPr>
            <p:nvPr/>
          </p:nvSpPr>
          <p:spPr bwMode="auto">
            <a:xfrm flipH="1">
              <a:off x="2245" y="1525"/>
              <a:ext cx="49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HK" altLang="en-US"/>
            </a:p>
          </p:txBody>
        </p:sp>
        <p:sp>
          <p:nvSpPr>
            <p:cNvPr id="10281" name="Text Box 39"/>
            <p:cNvSpPr txBox="1">
              <a:spLocks noChangeArrowheads="1"/>
            </p:cNvSpPr>
            <p:nvPr/>
          </p:nvSpPr>
          <p:spPr bwMode="auto">
            <a:xfrm>
              <a:off x="3016" y="1334"/>
              <a:ext cx="862" cy="3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800" b="1" dirty="0" smtClean="0">
                  <a:latin typeface="微軟正黑體" pitchFamily="34" charset="-120"/>
                  <a:ea typeface="微軟正黑體" pitchFamily="34" charset="-120"/>
                </a:rPr>
                <a:t>緊急度</a:t>
              </a:r>
              <a:endParaRPr lang="zh-TW" altLang="en-US" sz="28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0268" name="Group 40"/>
          <p:cNvGrpSpPr>
            <a:grpSpLocks/>
          </p:cNvGrpSpPr>
          <p:nvPr/>
        </p:nvGrpSpPr>
        <p:grpSpPr bwMode="auto">
          <a:xfrm>
            <a:off x="2484438" y="2755354"/>
            <a:ext cx="1296987" cy="3290888"/>
            <a:chOff x="1020" y="1504"/>
            <a:chExt cx="817" cy="2073"/>
          </a:xfrm>
        </p:grpSpPr>
        <p:sp>
          <p:nvSpPr>
            <p:cNvPr id="10272" name="Line 41"/>
            <p:cNvSpPr>
              <a:spLocks noChangeShapeType="1"/>
            </p:cNvSpPr>
            <p:nvPr/>
          </p:nvSpPr>
          <p:spPr bwMode="auto">
            <a:xfrm flipV="1">
              <a:off x="1519" y="1797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HK" altLang="en-US"/>
            </a:p>
          </p:txBody>
        </p:sp>
        <p:sp>
          <p:nvSpPr>
            <p:cNvPr id="10273" name="Text Box 42"/>
            <p:cNvSpPr txBox="1">
              <a:spLocks noChangeArrowheads="1"/>
            </p:cNvSpPr>
            <p:nvPr/>
          </p:nvSpPr>
          <p:spPr bwMode="auto">
            <a:xfrm>
              <a:off x="1337" y="1504"/>
              <a:ext cx="4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400" b="1" dirty="0">
                  <a:latin typeface="微軟正黑體" pitchFamily="34" charset="-120"/>
                  <a:ea typeface="微軟正黑體" pitchFamily="34" charset="-120"/>
                </a:rPr>
                <a:t>高</a:t>
              </a:r>
            </a:p>
          </p:txBody>
        </p:sp>
        <p:sp>
          <p:nvSpPr>
            <p:cNvPr id="10274" name="Text Box 43"/>
            <p:cNvSpPr txBox="1">
              <a:spLocks noChangeArrowheads="1"/>
            </p:cNvSpPr>
            <p:nvPr/>
          </p:nvSpPr>
          <p:spPr bwMode="auto">
            <a:xfrm>
              <a:off x="1378" y="3289"/>
              <a:ext cx="4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400" b="1" dirty="0">
                  <a:latin typeface="微軟正黑體" pitchFamily="34" charset="-120"/>
                  <a:ea typeface="微軟正黑體" pitchFamily="34" charset="-120"/>
                </a:rPr>
                <a:t>低</a:t>
              </a:r>
            </a:p>
          </p:txBody>
        </p:sp>
        <p:sp>
          <p:nvSpPr>
            <p:cNvPr id="10275" name="Line 44"/>
            <p:cNvSpPr>
              <a:spLocks noChangeShapeType="1"/>
            </p:cNvSpPr>
            <p:nvPr/>
          </p:nvSpPr>
          <p:spPr bwMode="auto">
            <a:xfrm>
              <a:off x="1519" y="2886"/>
              <a:ext cx="0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HK" altLang="en-US"/>
            </a:p>
          </p:txBody>
        </p:sp>
        <p:sp>
          <p:nvSpPr>
            <p:cNvPr id="10276" name="Text Box 45"/>
            <p:cNvSpPr txBox="1">
              <a:spLocks noChangeArrowheads="1"/>
            </p:cNvSpPr>
            <p:nvPr/>
          </p:nvSpPr>
          <p:spPr bwMode="auto">
            <a:xfrm>
              <a:off x="1020" y="2377"/>
              <a:ext cx="817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800" b="1" dirty="0">
                  <a:latin typeface="微軟正黑體" pitchFamily="34" charset="-120"/>
                  <a:ea typeface="微軟正黑體" pitchFamily="34" charset="-120"/>
                </a:rPr>
                <a:t>重要性</a:t>
              </a:r>
            </a:p>
          </p:txBody>
        </p:sp>
      </p:grpSp>
      <p:sp>
        <p:nvSpPr>
          <p:cNvPr id="67632" name="Text Box 48"/>
          <p:cNvSpPr txBox="1">
            <a:spLocks noChangeArrowheads="1"/>
          </p:cNvSpPr>
          <p:nvPr/>
        </p:nvSpPr>
        <p:spPr bwMode="auto">
          <a:xfrm>
            <a:off x="251966" y="1583794"/>
            <a:ext cx="446405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Char char="ü"/>
            </a:pPr>
            <a:r>
              <a:rPr lang="zh-CN" altLang="en-US" sz="2500" b="1" dirty="0" smtClean="0">
                <a:latin typeface="Tahoma" pitchFamily="34" charset="0"/>
              </a:rPr>
              <a:t>要把時間用在</a:t>
            </a:r>
            <a:r>
              <a:rPr lang="zh-TW" altLang="en-US" sz="2500" b="1" dirty="0" smtClean="0">
                <a:solidFill>
                  <a:srgbClr val="FF0000"/>
                </a:solidFill>
                <a:latin typeface="Tahoma" pitchFamily="34" charset="0"/>
              </a:rPr>
              <a:t>對的</a:t>
            </a:r>
            <a:r>
              <a:rPr lang="zh-TW" altLang="en-US" sz="2500" b="1" dirty="0">
                <a:solidFill>
                  <a:srgbClr val="FF0000"/>
                </a:solidFill>
                <a:latin typeface="Tahoma" pitchFamily="34" charset="0"/>
              </a:rPr>
              <a:t>地方</a:t>
            </a:r>
            <a:r>
              <a:rPr lang="en-US" altLang="zh-TW" sz="2500" b="1" dirty="0" smtClean="0">
                <a:latin typeface="Tahoma" pitchFamily="34" charset="0"/>
              </a:rPr>
              <a:t>!</a:t>
            </a:r>
          </a:p>
        </p:txBody>
      </p:sp>
      <p:pic>
        <p:nvPicPr>
          <p:cNvPr id="20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9505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83C88F6-30BE-4442-85CB-F23E87469D56}" type="slidenum">
              <a:rPr lang="en-US" altLang="zh-TW"/>
              <a:pPr>
                <a:defRPr/>
              </a:pPr>
              <a:t>12</a:t>
            </a:fld>
            <a:endParaRPr lang="en-US" altLang="zh-TW"/>
          </a:p>
        </p:txBody>
      </p:sp>
      <p:sp>
        <p:nvSpPr>
          <p:cNvPr id="13316" name="Rectangle 28"/>
          <p:cNvSpPr>
            <a:spLocks noChangeArrowheads="1"/>
          </p:cNvSpPr>
          <p:nvPr/>
        </p:nvSpPr>
        <p:spPr bwMode="auto">
          <a:xfrm>
            <a:off x="611188" y="2852738"/>
            <a:ext cx="1584325" cy="504825"/>
          </a:xfrm>
          <a:prstGeom prst="rect">
            <a:avLst/>
          </a:prstGeom>
          <a:solidFill>
            <a:schemeClr val="bg1">
              <a:alpha val="7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HK" altLang="en-US"/>
          </a:p>
        </p:txBody>
      </p:sp>
      <p:graphicFrame>
        <p:nvGraphicFramePr>
          <p:cNvPr id="8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63673"/>
              </p:ext>
            </p:extLst>
          </p:nvPr>
        </p:nvGraphicFramePr>
        <p:xfrm>
          <a:off x="-36512" y="626264"/>
          <a:ext cx="8988055" cy="5971088"/>
        </p:xfrm>
        <a:graphic>
          <a:graphicData uri="http://schemas.openxmlformats.org/drawingml/2006/table">
            <a:tbl>
              <a:tblPr/>
              <a:tblGrid>
                <a:gridCol w="3947494"/>
                <a:gridCol w="2520280"/>
                <a:gridCol w="2520281"/>
              </a:tblGrid>
              <a:tr h="197725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HK" altLang="zh-HK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22" marB="45722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緊急的事</a:t>
                      </a:r>
                    </a:p>
                  </a:txBody>
                  <a:tcPr marT="45722" marB="45722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不緊急的事</a:t>
                      </a: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2" marB="45722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158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重要的事</a:t>
                      </a:r>
                    </a:p>
                  </a:txBody>
                  <a:tcPr marT="45722" marB="45722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zh-CN" altLang="en-US" sz="2400" b="0" i="0" u="sng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有期限的</a:t>
                      </a:r>
                      <a:r>
                        <a:rPr lang="zh-TW" altLang="en-US" sz="2400" b="0" i="0" u="sng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功課</a:t>
                      </a:r>
                      <a:endParaRPr lang="en-US" altLang="zh-TW" sz="2400" b="0" i="0" u="sng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下月朋友的生日禮物</a:t>
                      </a:r>
                      <a:endParaRPr kumimoji="1" lang="en-US" altLang="zh-TW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Candy Crush</a:t>
                      </a:r>
                      <a:r>
                        <a:rPr kumimoji="1" lang="zh-TW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過關</a:t>
                      </a:r>
                      <a:endParaRPr kumimoji="1" lang="en-US" altLang="zh-TW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728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不重要</a:t>
                      </a:r>
                      <a:endParaRPr kumimoji="1" lang="en-US" altLang="zh-TW" sz="2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的事</a:t>
                      </a:r>
                    </a:p>
                  </a:txBody>
                  <a:tcPr marT="45722" marB="45722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朋友臨時的邀約</a:t>
                      </a:r>
                      <a:endParaRPr kumimoji="1" lang="en-US" altLang="zh-TW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放學後留校嬉戲</a:t>
                      </a:r>
                      <a:endParaRPr kumimoji="1" lang="en-US" altLang="zh-TW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CN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無聊的</a:t>
                      </a:r>
                      <a:r>
                        <a:rPr kumimoji="1" lang="en-US" altLang="zh-TW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Whatsapp</a:t>
                      </a:r>
                      <a:r>
                        <a:rPr kumimoji="1" lang="zh-TW" alt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訊息</a:t>
                      </a:r>
                      <a:endParaRPr kumimoji="1" lang="en-US" altLang="zh-TW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</a:t>
                      </a:r>
                      <a:r>
                        <a:rPr lang="en-US" altLang="zh-TW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?</a:t>
                      </a:r>
                      <a:r>
                        <a:rPr lang="zh-TW" altLang="en-US" sz="2400" b="0" i="0" u="sng" baseline="0" dirty="0" smtClean="0"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       </a:t>
                      </a:r>
                      <a:endParaRPr lang="en-US" altLang="zh-TW" sz="2400" b="0" i="0" u="sng" baseline="0" dirty="0" smtClean="0"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各類事情的安排</a:t>
            </a:r>
            <a:endParaRPr lang="zh-HK" altLang="en-US" dirty="0"/>
          </a:p>
        </p:txBody>
      </p:sp>
      <p:pic>
        <p:nvPicPr>
          <p:cNvPr id="9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5670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altLang="zh-CN" b="1" dirty="0" smtClean="0">
                <a:solidFill>
                  <a:schemeClr val="tx2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</a:rPr>
              <a:t>To 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</a:rPr>
              <a:t>Do List</a:t>
            </a:r>
            <a:endParaRPr lang="en-US" altLang="zh-TW" b="1" dirty="0" smtClean="0">
              <a:solidFill>
                <a:schemeClr val="tx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AC849B-87EC-4556-9103-A058C28CDB2D}" type="slidenum">
              <a:rPr lang="en-US" altLang="zh-TW"/>
              <a:pPr>
                <a:defRPr/>
              </a:pPr>
              <a:t>13</a:t>
            </a:fld>
            <a:endParaRPr lang="en-US" altLang="zh-TW"/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483867" y="1988840"/>
            <a:ext cx="6624637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養成做</a:t>
            </a:r>
            <a:r>
              <a:rPr lang="zh-TW" altLang="en-US" sz="2800" b="1" u="sng" dirty="0" smtClean="0">
                <a:latin typeface="微軟正黑體" pitchFamily="34" charset="-120"/>
                <a:ea typeface="微軟正黑體" pitchFamily="34" charset="-120"/>
              </a:rPr>
              <a:t>備忘錄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與</a:t>
            </a:r>
            <a:r>
              <a:rPr lang="zh-TW" altLang="en-US" sz="2800" b="1" u="sng" dirty="0" smtClean="0">
                <a:latin typeface="微軟正黑體" pitchFamily="34" charset="-120"/>
                <a:ea typeface="微軟正黑體" pitchFamily="34" charset="-120"/>
              </a:rPr>
              <a:t>思考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的習慣。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開始工作之前，如果能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花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分鐘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仔細思考你要做些什麼，就能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更有效安排時間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將</a:t>
            </a:r>
            <a:r>
              <a:rPr lang="zh-TW" altLang="en-US" sz="2800" b="1" u="sng" dirty="0" smtClean="0">
                <a:latin typeface="微軟正黑體" pitchFamily="34" charset="-120"/>
                <a:ea typeface="微軟正黑體" pitchFamily="34" charset="-120"/>
              </a:rPr>
              <a:t>性質類似</a:t>
            </a:r>
            <a:r>
              <a:rPr lang="zh-CN" altLang="en-US" sz="2800" dirty="0" smtClean="0">
                <a:latin typeface="微軟正黑體" pitchFamily="34" charset="-120"/>
                <a:ea typeface="微軟正黑體" pitchFamily="34" charset="-120"/>
              </a:rPr>
              <a:t>的工作集中在同一時段完成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善用零碎的時間  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大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石頭理論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TW" altLang="en-US" sz="2800" b="1" u="sng" dirty="0" smtClean="0">
                <a:latin typeface="微軟正黑體" pitchFamily="34" charset="-120"/>
                <a:ea typeface="微軟正黑體" pitchFamily="34" charset="-120"/>
              </a:rPr>
              <a:t>紀錄</a:t>
            </a:r>
            <a:r>
              <a:rPr lang="zh-CN" altLang="en-US" sz="2800" dirty="0" smtClean="0">
                <a:latin typeface="微軟正黑體" pitchFamily="34" charset="-120"/>
                <a:ea typeface="微軟正黑體" pitchFamily="34" charset="-120"/>
              </a:rPr>
              <a:t>每一天做的每一件事情的時間</a:t>
            </a:r>
            <a:endParaRPr lang="zh-TW" altLang="en-US" sz="4000" b="1" dirty="0" smtClean="0">
              <a:solidFill>
                <a:srgbClr val="33339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1860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7744" y="3068960"/>
            <a:ext cx="6477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Work hard,</a:t>
            </a:r>
            <a:b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不如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WORK SMART</a:t>
            </a:r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~ 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明確的</a:t>
            </a:r>
            <a:r>
              <a:rPr lang="zh-TW" altLang="en-US" b="1" u="sng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目標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~</a:t>
            </a:r>
            <a:endParaRPr lang="en-US" altLang="zh-TW" b="1" u="sng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E5FC0E-1FFF-40FE-BB1C-50ED18DD84F8}" type="slidenum">
              <a:rPr lang="en-US" altLang="zh-TW"/>
              <a:pPr>
                <a:defRPr/>
              </a:pPr>
              <a:t>14</a:t>
            </a:fld>
            <a:endParaRPr lang="en-US" altLang="zh-TW"/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9241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3.bp.blogspot.com/-PN6d4c4Yxzw/TnITCGYntbI/AAAAAAAAAVM/xNbZlGOavAk/s1600/busy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232" y="2965971"/>
            <a:ext cx="5824272" cy="370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99902" y="193204"/>
            <a:ext cx="8229600" cy="1143000"/>
          </a:xfrm>
        </p:spPr>
        <p:txBody>
          <a:bodyPr/>
          <a:lstStyle/>
          <a:p>
            <a:pPr algn="l"/>
            <a:r>
              <a:rPr lang="en-US" altLang="zh-TW" dirty="0" smtClean="0"/>
              <a:t>WORK</a:t>
            </a:r>
            <a:r>
              <a:rPr lang="zh-TW" altLang="en-US" dirty="0"/>
              <a:t> </a:t>
            </a:r>
            <a:r>
              <a:rPr lang="en-US" altLang="zh-TW" dirty="0" smtClean="0"/>
              <a:t>HARD</a:t>
            </a:r>
            <a:endParaRPr lang="zh-HK" altLang="en-US" dirty="0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FFB7503-130F-4636-BA00-D8BC0833EB3A}" type="slidenum">
              <a:rPr lang="en-US" altLang="zh-TW"/>
              <a:pPr>
                <a:defRPr/>
              </a:pPr>
              <a:t>15</a:t>
            </a:fld>
            <a:endParaRPr lang="en-US" altLang="zh-TW" dirty="0"/>
          </a:p>
        </p:txBody>
      </p:sp>
      <p:grpSp>
        <p:nvGrpSpPr>
          <p:cNvPr id="4" name="群組 3"/>
          <p:cNvGrpSpPr/>
          <p:nvPr/>
        </p:nvGrpSpPr>
        <p:grpSpPr>
          <a:xfrm rot="177089">
            <a:off x="3955437" y="1110776"/>
            <a:ext cx="2300342" cy="1784354"/>
            <a:chOff x="395536" y="356893"/>
            <a:chExt cx="2659930" cy="1800200"/>
          </a:xfrm>
        </p:grpSpPr>
        <p:sp>
          <p:nvSpPr>
            <p:cNvPr id="2" name="雲朵形圖說文字 1"/>
            <p:cNvSpPr/>
            <p:nvPr/>
          </p:nvSpPr>
          <p:spPr>
            <a:xfrm>
              <a:off x="395536" y="356893"/>
              <a:ext cx="2659930" cy="180020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16389" name="Text Box 4"/>
            <p:cNvSpPr txBox="1">
              <a:spLocks noChangeArrowheads="1"/>
            </p:cNvSpPr>
            <p:nvPr/>
          </p:nvSpPr>
          <p:spPr bwMode="auto">
            <a:xfrm rot="-443570">
              <a:off x="740457" y="704274"/>
              <a:ext cx="1970087" cy="946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zh-CN" altLang="en-US" sz="2800" b="1" dirty="0">
                  <a:solidFill>
                    <a:srgbClr val="CCFF99"/>
                  </a:solidFill>
                  <a:latin typeface="Times New Roman" pitchFamily="18" charset="0"/>
                  <a:ea typeface="宋体" pitchFamily="2" charset="-122"/>
                </a:rPr>
                <a:t>今天</a:t>
              </a:r>
            </a:p>
            <a:p>
              <a:pPr eaLnBrk="1" hangingPunct="1"/>
              <a:r>
                <a:rPr lang="zh-CN" altLang="en-US" sz="2800" b="1" dirty="0" smtClean="0">
                  <a:solidFill>
                    <a:srgbClr val="CCFF99"/>
                  </a:solidFill>
                  <a:latin typeface="Times New Roman" pitchFamily="18" charset="0"/>
                  <a:ea typeface="宋体" pitchFamily="2" charset="-122"/>
                </a:rPr>
                <a:t>應該做的事</a:t>
              </a:r>
              <a:endParaRPr lang="zh-TW" altLang="en-US" sz="2800" b="1" dirty="0">
                <a:solidFill>
                  <a:srgbClr val="CCFF99"/>
                </a:solidFill>
                <a:latin typeface="Times New Roman" pitchFamily="18" charset="0"/>
                <a:ea typeface="宋体" pitchFamily="2" charset="-122"/>
              </a:endParaRPr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6581000" y="1495887"/>
            <a:ext cx="2599512" cy="2077129"/>
            <a:chOff x="6205377" y="1663482"/>
            <a:chExt cx="2599512" cy="2077129"/>
          </a:xfrm>
        </p:grpSpPr>
        <p:sp>
          <p:nvSpPr>
            <p:cNvPr id="10" name="雲朵形圖說文字 9"/>
            <p:cNvSpPr/>
            <p:nvPr/>
          </p:nvSpPr>
          <p:spPr>
            <a:xfrm rot="21162873" flipH="1">
              <a:off x="6205377" y="1663482"/>
              <a:ext cx="2599512" cy="2077129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825827 w 2659930"/>
                <a:gd name="connsiteY0" fmla="*/ 2025225 h 1800200"/>
                <a:gd name="connsiteX1" fmla="*/ 775821 w 2659930"/>
                <a:gd name="connsiteY1" fmla="*/ 2075231 h 1800200"/>
                <a:gd name="connsiteX2" fmla="*/ 725815 w 2659930"/>
                <a:gd name="connsiteY2" fmla="*/ 2025225 h 1800200"/>
                <a:gd name="connsiteX3" fmla="*/ 775821 w 2659930"/>
                <a:gd name="connsiteY3" fmla="*/ 1975219 h 1800200"/>
                <a:gd name="connsiteX4" fmla="*/ 825827 w 2659930"/>
                <a:gd name="connsiteY4" fmla="*/ 2025225 h 1800200"/>
                <a:gd name="connsiteX0" fmla="*/ 905629 w 2659930"/>
                <a:gd name="connsiteY0" fmla="*/ 1964727 h 1800200"/>
                <a:gd name="connsiteX1" fmla="*/ 805618 w 2659930"/>
                <a:gd name="connsiteY1" fmla="*/ 2064738 h 1800200"/>
                <a:gd name="connsiteX2" fmla="*/ 705607 w 2659930"/>
                <a:gd name="connsiteY2" fmla="*/ 1964727 h 1800200"/>
                <a:gd name="connsiteX3" fmla="*/ 805618 w 2659930"/>
                <a:gd name="connsiteY3" fmla="*/ 1864716 h 1800200"/>
                <a:gd name="connsiteX4" fmla="*/ 905629 w 2659930"/>
                <a:gd name="connsiteY4" fmla="*/ 1964727 h 1800200"/>
                <a:gd name="connsiteX0" fmla="*/ 1029620 w 2659930"/>
                <a:gd name="connsiteY0" fmla="*/ 1814509 h 1800200"/>
                <a:gd name="connsiteX1" fmla="*/ 879603 w 2659930"/>
                <a:gd name="connsiteY1" fmla="*/ 1964526 h 1800200"/>
                <a:gd name="connsiteX2" fmla="*/ 729586 w 2659930"/>
                <a:gd name="connsiteY2" fmla="*/ 1814509 h 1800200"/>
                <a:gd name="connsiteX3" fmla="*/ 879603 w 2659930"/>
                <a:gd name="connsiteY3" fmla="*/ 1664492 h 1800200"/>
                <a:gd name="connsiteX4" fmla="*/ 1029620 w 2659930"/>
                <a:gd name="connsiteY4" fmla="*/ 1814509 h 180020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3936 w 43256"/>
                <a:gd name="connsiteY0" fmla="*/ 14229 h 49659"/>
                <a:gd name="connsiteX1" fmla="*/ 5659 w 43256"/>
                <a:gd name="connsiteY1" fmla="*/ 6766 h 49659"/>
                <a:gd name="connsiteX2" fmla="*/ 14041 w 43256"/>
                <a:gd name="connsiteY2" fmla="*/ 5061 h 49659"/>
                <a:gd name="connsiteX3" fmla="*/ 22492 w 43256"/>
                <a:gd name="connsiteY3" fmla="*/ 3291 h 49659"/>
                <a:gd name="connsiteX4" fmla="*/ 25785 w 43256"/>
                <a:gd name="connsiteY4" fmla="*/ 59 h 49659"/>
                <a:gd name="connsiteX5" fmla="*/ 29869 w 43256"/>
                <a:gd name="connsiteY5" fmla="*/ 2340 h 49659"/>
                <a:gd name="connsiteX6" fmla="*/ 35499 w 43256"/>
                <a:gd name="connsiteY6" fmla="*/ 549 h 49659"/>
                <a:gd name="connsiteX7" fmla="*/ 38354 w 43256"/>
                <a:gd name="connsiteY7" fmla="*/ 5435 h 49659"/>
                <a:gd name="connsiteX8" fmla="*/ 42018 w 43256"/>
                <a:gd name="connsiteY8" fmla="*/ 10177 h 49659"/>
                <a:gd name="connsiteX9" fmla="*/ 41854 w 43256"/>
                <a:gd name="connsiteY9" fmla="*/ 15319 h 49659"/>
                <a:gd name="connsiteX10" fmla="*/ 43052 w 43256"/>
                <a:gd name="connsiteY10" fmla="*/ 23181 h 49659"/>
                <a:gd name="connsiteX11" fmla="*/ 37440 w 43256"/>
                <a:gd name="connsiteY11" fmla="*/ 30063 h 49659"/>
                <a:gd name="connsiteX12" fmla="*/ 35431 w 43256"/>
                <a:gd name="connsiteY12" fmla="*/ 35960 h 49659"/>
                <a:gd name="connsiteX13" fmla="*/ 28591 w 43256"/>
                <a:gd name="connsiteY13" fmla="*/ 36674 h 49659"/>
                <a:gd name="connsiteX14" fmla="*/ 23703 w 43256"/>
                <a:gd name="connsiteY14" fmla="*/ 42965 h 49659"/>
                <a:gd name="connsiteX15" fmla="*/ 16516 w 43256"/>
                <a:gd name="connsiteY15" fmla="*/ 39125 h 49659"/>
                <a:gd name="connsiteX16" fmla="*/ 5840 w 43256"/>
                <a:gd name="connsiteY16" fmla="*/ 35331 h 49659"/>
                <a:gd name="connsiteX17" fmla="*/ 1146 w 43256"/>
                <a:gd name="connsiteY17" fmla="*/ 31109 h 49659"/>
                <a:gd name="connsiteX18" fmla="*/ 2149 w 43256"/>
                <a:gd name="connsiteY18" fmla="*/ 25410 h 49659"/>
                <a:gd name="connsiteX19" fmla="*/ 31 w 43256"/>
                <a:gd name="connsiteY19" fmla="*/ 19563 h 49659"/>
                <a:gd name="connsiteX20" fmla="*/ 3899 w 43256"/>
                <a:gd name="connsiteY20" fmla="*/ 14366 h 49659"/>
                <a:gd name="connsiteX21" fmla="*/ 3936 w 43256"/>
                <a:gd name="connsiteY21" fmla="*/ 14229 h 49659"/>
                <a:gd name="connsiteX0" fmla="*/ 828044 w 2663378"/>
                <a:gd name="connsiteY0" fmla="*/ 2019349 h 2069355"/>
                <a:gd name="connsiteX1" fmla="*/ 778038 w 2663378"/>
                <a:gd name="connsiteY1" fmla="*/ 2069355 h 2069355"/>
                <a:gd name="connsiteX2" fmla="*/ 728032 w 2663378"/>
                <a:gd name="connsiteY2" fmla="*/ 2019349 h 2069355"/>
                <a:gd name="connsiteX3" fmla="*/ 778038 w 2663378"/>
                <a:gd name="connsiteY3" fmla="*/ 1969343 h 2069355"/>
                <a:gd name="connsiteX4" fmla="*/ 828044 w 2663378"/>
                <a:gd name="connsiteY4" fmla="*/ 2019349 h 2069355"/>
                <a:gd name="connsiteX0" fmla="*/ 907846 w 2663378"/>
                <a:gd name="connsiteY0" fmla="*/ 1958851 h 2069355"/>
                <a:gd name="connsiteX1" fmla="*/ 807835 w 2663378"/>
                <a:gd name="connsiteY1" fmla="*/ 2058862 h 2069355"/>
                <a:gd name="connsiteX2" fmla="*/ 707824 w 2663378"/>
                <a:gd name="connsiteY2" fmla="*/ 1958851 h 2069355"/>
                <a:gd name="connsiteX3" fmla="*/ 807835 w 2663378"/>
                <a:gd name="connsiteY3" fmla="*/ 1858840 h 2069355"/>
                <a:gd name="connsiteX4" fmla="*/ 907846 w 2663378"/>
                <a:gd name="connsiteY4" fmla="*/ 1958851 h 2069355"/>
                <a:gd name="connsiteX0" fmla="*/ 1031837 w 2663378"/>
                <a:gd name="connsiteY0" fmla="*/ 1808633 h 2069355"/>
                <a:gd name="connsiteX1" fmla="*/ 881820 w 2663378"/>
                <a:gd name="connsiteY1" fmla="*/ 1958650 h 2069355"/>
                <a:gd name="connsiteX2" fmla="*/ 731803 w 2663378"/>
                <a:gd name="connsiteY2" fmla="*/ 1808633 h 2069355"/>
                <a:gd name="connsiteX3" fmla="*/ 881820 w 2663378"/>
                <a:gd name="connsiteY3" fmla="*/ 1658616 h 2069355"/>
                <a:gd name="connsiteX4" fmla="*/ 1031837 w 2663378"/>
                <a:gd name="connsiteY4" fmla="*/ 1808633 h 2069355"/>
                <a:gd name="connsiteX0" fmla="*/ 4729 w 43256"/>
                <a:gd name="connsiteY0" fmla="*/ 26036 h 49659"/>
                <a:gd name="connsiteX1" fmla="*/ 2196 w 43256"/>
                <a:gd name="connsiteY1" fmla="*/ 25239 h 49659"/>
                <a:gd name="connsiteX2" fmla="*/ 6964 w 43256"/>
                <a:gd name="connsiteY2" fmla="*/ 34758 h 49659"/>
                <a:gd name="connsiteX3" fmla="*/ 5856 w 43256"/>
                <a:gd name="connsiteY3" fmla="*/ 35139 h 49659"/>
                <a:gd name="connsiteX4" fmla="*/ 16514 w 43256"/>
                <a:gd name="connsiteY4" fmla="*/ 38949 h 49659"/>
                <a:gd name="connsiteX5" fmla="*/ 15846 w 43256"/>
                <a:gd name="connsiteY5" fmla="*/ 37209 h 49659"/>
                <a:gd name="connsiteX6" fmla="*/ 28863 w 43256"/>
                <a:gd name="connsiteY6" fmla="*/ 34610 h 49659"/>
                <a:gd name="connsiteX7" fmla="*/ 28596 w 43256"/>
                <a:gd name="connsiteY7" fmla="*/ 36519 h 49659"/>
                <a:gd name="connsiteX8" fmla="*/ 41123 w 43256"/>
                <a:gd name="connsiteY8" fmla="*/ 31261 h 49659"/>
                <a:gd name="connsiteX9" fmla="*/ 37416 w 43256"/>
                <a:gd name="connsiteY9" fmla="*/ 29949 h 49659"/>
                <a:gd name="connsiteX10" fmla="*/ 41834 w 43256"/>
                <a:gd name="connsiteY10" fmla="*/ 15213 h 49659"/>
                <a:gd name="connsiteX11" fmla="*/ 40386 w 43256"/>
                <a:gd name="connsiteY11" fmla="*/ 17889 h 49659"/>
                <a:gd name="connsiteX12" fmla="*/ 38360 w 43256"/>
                <a:gd name="connsiteY12" fmla="*/ 5285 h 49659"/>
                <a:gd name="connsiteX13" fmla="*/ 38436 w 43256"/>
                <a:gd name="connsiteY13" fmla="*/ 6549 h 49659"/>
                <a:gd name="connsiteX14" fmla="*/ 29114 w 43256"/>
                <a:gd name="connsiteY14" fmla="*/ 3811 h 49659"/>
                <a:gd name="connsiteX15" fmla="*/ 29856 w 43256"/>
                <a:gd name="connsiteY15" fmla="*/ 2199 h 49659"/>
                <a:gd name="connsiteX16" fmla="*/ 22177 w 43256"/>
                <a:gd name="connsiteY16" fmla="*/ 4579 h 49659"/>
                <a:gd name="connsiteX17" fmla="*/ 22536 w 43256"/>
                <a:gd name="connsiteY17" fmla="*/ 3189 h 49659"/>
                <a:gd name="connsiteX18" fmla="*/ 14036 w 43256"/>
                <a:gd name="connsiteY18" fmla="*/ 5051 h 49659"/>
                <a:gd name="connsiteX19" fmla="*/ 15336 w 43256"/>
                <a:gd name="connsiteY19" fmla="*/ 6399 h 49659"/>
                <a:gd name="connsiteX20" fmla="*/ 4163 w 43256"/>
                <a:gd name="connsiteY20" fmla="*/ 15648 h 49659"/>
                <a:gd name="connsiteX21" fmla="*/ 3936 w 43256"/>
                <a:gd name="connsiteY21" fmla="*/ 14229 h 49659"/>
                <a:gd name="connsiteX0" fmla="*/ 3936 w 43256"/>
                <a:gd name="connsiteY0" fmla="*/ 14229 h 49659"/>
                <a:gd name="connsiteX1" fmla="*/ 5659 w 43256"/>
                <a:gd name="connsiteY1" fmla="*/ 6766 h 49659"/>
                <a:gd name="connsiteX2" fmla="*/ 14041 w 43256"/>
                <a:gd name="connsiteY2" fmla="*/ 5061 h 49659"/>
                <a:gd name="connsiteX3" fmla="*/ 22492 w 43256"/>
                <a:gd name="connsiteY3" fmla="*/ 3291 h 49659"/>
                <a:gd name="connsiteX4" fmla="*/ 25785 w 43256"/>
                <a:gd name="connsiteY4" fmla="*/ 59 h 49659"/>
                <a:gd name="connsiteX5" fmla="*/ 29869 w 43256"/>
                <a:gd name="connsiteY5" fmla="*/ 2340 h 49659"/>
                <a:gd name="connsiteX6" fmla="*/ 35499 w 43256"/>
                <a:gd name="connsiteY6" fmla="*/ 549 h 49659"/>
                <a:gd name="connsiteX7" fmla="*/ 38354 w 43256"/>
                <a:gd name="connsiteY7" fmla="*/ 5435 h 49659"/>
                <a:gd name="connsiteX8" fmla="*/ 42018 w 43256"/>
                <a:gd name="connsiteY8" fmla="*/ 10177 h 49659"/>
                <a:gd name="connsiteX9" fmla="*/ 41854 w 43256"/>
                <a:gd name="connsiteY9" fmla="*/ 15319 h 49659"/>
                <a:gd name="connsiteX10" fmla="*/ 43052 w 43256"/>
                <a:gd name="connsiteY10" fmla="*/ 23181 h 49659"/>
                <a:gd name="connsiteX11" fmla="*/ 37440 w 43256"/>
                <a:gd name="connsiteY11" fmla="*/ 30063 h 49659"/>
                <a:gd name="connsiteX12" fmla="*/ 35431 w 43256"/>
                <a:gd name="connsiteY12" fmla="*/ 35960 h 49659"/>
                <a:gd name="connsiteX13" fmla="*/ 28591 w 43256"/>
                <a:gd name="connsiteY13" fmla="*/ 36674 h 49659"/>
                <a:gd name="connsiteX14" fmla="*/ 23703 w 43256"/>
                <a:gd name="connsiteY14" fmla="*/ 42965 h 49659"/>
                <a:gd name="connsiteX15" fmla="*/ 16516 w 43256"/>
                <a:gd name="connsiteY15" fmla="*/ 39125 h 49659"/>
                <a:gd name="connsiteX16" fmla="*/ 5840 w 43256"/>
                <a:gd name="connsiteY16" fmla="*/ 35331 h 49659"/>
                <a:gd name="connsiteX17" fmla="*/ 1146 w 43256"/>
                <a:gd name="connsiteY17" fmla="*/ 31109 h 49659"/>
                <a:gd name="connsiteX18" fmla="*/ 2149 w 43256"/>
                <a:gd name="connsiteY18" fmla="*/ 25410 h 49659"/>
                <a:gd name="connsiteX19" fmla="*/ 31 w 43256"/>
                <a:gd name="connsiteY19" fmla="*/ 19563 h 49659"/>
                <a:gd name="connsiteX20" fmla="*/ 3899 w 43256"/>
                <a:gd name="connsiteY20" fmla="*/ 14366 h 49659"/>
                <a:gd name="connsiteX21" fmla="*/ 3936 w 43256"/>
                <a:gd name="connsiteY21" fmla="*/ 14229 h 49659"/>
                <a:gd name="connsiteX0" fmla="*/ 828044 w 2663378"/>
                <a:gd name="connsiteY0" fmla="*/ 2019349 h 2069355"/>
                <a:gd name="connsiteX1" fmla="*/ 778038 w 2663378"/>
                <a:gd name="connsiteY1" fmla="*/ 2069355 h 2069355"/>
                <a:gd name="connsiteX2" fmla="*/ 728032 w 2663378"/>
                <a:gd name="connsiteY2" fmla="*/ 2019349 h 2069355"/>
                <a:gd name="connsiteX3" fmla="*/ 778038 w 2663378"/>
                <a:gd name="connsiteY3" fmla="*/ 1969343 h 2069355"/>
                <a:gd name="connsiteX4" fmla="*/ 828044 w 2663378"/>
                <a:gd name="connsiteY4" fmla="*/ 2019349 h 2069355"/>
                <a:gd name="connsiteX0" fmla="*/ 907846 w 2663378"/>
                <a:gd name="connsiteY0" fmla="*/ 1958851 h 2069355"/>
                <a:gd name="connsiteX1" fmla="*/ 807835 w 2663378"/>
                <a:gd name="connsiteY1" fmla="*/ 2058862 h 2069355"/>
                <a:gd name="connsiteX2" fmla="*/ 707824 w 2663378"/>
                <a:gd name="connsiteY2" fmla="*/ 1958851 h 2069355"/>
                <a:gd name="connsiteX3" fmla="*/ 807835 w 2663378"/>
                <a:gd name="connsiteY3" fmla="*/ 1858840 h 2069355"/>
                <a:gd name="connsiteX4" fmla="*/ 907846 w 2663378"/>
                <a:gd name="connsiteY4" fmla="*/ 1958851 h 2069355"/>
                <a:gd name="connsiteX0" fmla="*/ 1031837 w 2663378"/>
                <a:gd name="connsiteY0" fmla="*/ 1808633 h 2069355"/>
                <a:gd name="connsiteX1" fmla="*/ 881820 w 2663378"/>
                <a:gd name="connsiteY1" fmla="*/ 1958650 h 2069355"/>
                <a:gd name="connsiteX2" fmla="*/ 731803 w 2663378"/>
                <a:gd name="connsiteY2" fmla="*/ 1808633 h 2069355"/>
                <a:gd name="connsiteX3" fmla="*/ 881820 w 2663378"/>
                <a:gd name="connsiteY3" fmla="*/ 1658616 h 2069355"/>
                <a:gd name="connsiteX4" fmla="*/ 1031837 w 2663378"/>
                <a:gd name="connsiteY4" fmla="*/ 1808633 h 2069355"/>
                <a:gd name="connsiteX0" fmla="*/ 4729 w 43256"/>
                <a:gd name="connsiteY0" fmla="*/ 26036 h 49659"/>
                <a:gd name="connsiteX1" fmla="*/ 2196 w 43256"/>
                <a:gd name="connsiteY1" fmla="*/ 25239 h 49659"/>
                <a:gd name="connsiteX2" fmla="*/ 6964 w 43256"/>
                <a:gd name="connsiteY2" fmla="*/ 34758 h 49659"/>
                <a:gd name="connsiteX3" fmla="*/ 5856 w 43256"/>
                <a:gd name="connsiteY3" fmla="*/ 35139 h 49659"/>
                <a:gd name="connsiteX4" fmla="*/ 16514 w 43256"/>
                <a:gd name="connsiteY4" fmla="*/ 38949 h 49659"/>
                <a:gd name="connsiteX5" fmla="*/ 15846 w 43256"/>
                <a:gd name="connsiteY5" fmla="*/ 37209 h 49659"/>
                <a:gd name="connsiteX6" fmla="*/ 28863 w 43256"/>
                <a:gd name="connsiteY6" fmla="*/ 34610 h 49659"/>
                <a:gd name="connsiteX7" fmla="*/ 28596 w 43256"/>
                <a:gd name="connsiteY7" fmla="*/ 36519 h 49659"/>
                <a:gd name="connsiteX8" fmla="*/ 31506 w 43256"/>
                <a:gd name="connsiteY8" fmla="*/ 21306 h 49659"/>
                <a:gd name="connsiteX9" fmla="*/ 37416 w 43256"/>
                <a:gd name="connsiteY9" fmla="*/ 29949 h 49659"/>
                <a:gd name="connsiteX10" fmla="*/ 41834 w 43256"/>
                <a:gd name="connsiteY10" fmla="*/ 15213 h 49659"/>
                <a:gd name="connsiteX11" fmla="*/ 40386 w 43256"/>
                <a:gd name="connsiteY11" fmla="*/ 17889 h 49659"/>
                <a:gd name="connsiteX12" fmla="*/ 38360 w 43256"/>
                <a:gd name="connsiteY12" fmla="*/ 5285 h 49659"/>
                <a:gd name="connsiteX13" fmla="*/ 38436 w 43256"/>
                <a:gd name="connsiteY13" fmla="*/ 6549 h 49659"/>
                <a:gd name="connsiteX14" fmla="*/ 29114 w 43256"/>
                <a:gd name="connsiteY14" fmla="*/ 3811 h 49659"/>
                <a:gd name="connsiteX15" fmla="*/ 29856 w 43256"/>
                <a:gd name="connsiteY15" fmla="*/ 2199 h 49659"/>
                <a:gd name="connsiteX16" fmla="*/ 22177 w 43256"/>
                <a:gd name="connsiteY16" fmla="*/ 4579 h 49659"/>
                <a:gd name="connsiteX17" fmla="*/ 22536 w 43256"/>
                <a:gd name="connsiteY17" fmla="*/ 3189 h 49659"/>
                <a:gd name="connsiteX18" fmla="*/ 14036 w 43256"/>
                <a:gd name="connsiteY18" fmla="*/ 5051 h 49659"/>
                <a:gd name="connsiteX19" fmla="*/ 15336 w 43256"/>
                <a:gd name="connsiteY19" fmla="*/ 6399 h 49659"/>
                <a:gd name="connsiteX20" fmla="*/ 4163 w 43256"/>
                <a:gd name="connsiteY20" fmla="*/ 15648 h 49659"/>
                <a:gd name="connsiteX21" fmla="*/ 3936 w 43256"/>
                <a:gd name="connsiteY21" fmla="*/ 14229 h 49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3256" h="49659">
                  <a:moveTo>
                    <a:pt x="3936" y="14229"/>
                  </a:moveTo>
                  <a:cubicBezTo>
                    <a:pt x="3665" y="11516"/>
                    <a:pt x="4297" y="8780"/>
                    <a:pt x="5659" y="6766"/>
                  </a:cubicBezTo>
                  <a:cubicBezTo>
                    <a:pt x="7811" y="3585"/>
                    <a:pt x="11300" y="2876"/>
                    <a:pt x="14041" y="5061"/>
                  </a:cubicBezTo>
                  <a:cubicBezTo>
                    <a:pt x="15714" y="768"/>
                    <a:pt x="19950" y="-119"/>
                    <a:pt x="22492" y="3291"/>
                  </a:cubicBezTo>
                  <a:cubicBezTo>
                    <a:pt x="23133" y="1542"/>
                    <a:pt x="24364" y="333"/>
                    <a:pt x="25785" y="59"/>
                  </a:cubicBezTo>
                  <a:cubicBezTo>
                    <a:pt x="27349" y="-243"/>
                    <a:pt x="28911" y="629"/>
                    <a:pt x="29869" y="2340"/>
                  </a:cubicBezTo>
                  <a:cubicBezTo>
                    <a:pt x="31251" y="126"/>
                    <a:pt x="33537" y="-601"/>
                    <a:pt x="35499" y="549"/>
                  </a:cubicBezTo>
                  <a:cubicBezTo>
                    <a:pt x="36994" y="1425"/>
                    <a:pt x="38066" y="3259"/>
                    <a:pt x="38354" y="5435"/>
                  </a:cubicBezTo>
                  <a:cubicBezTo>
                    <a:pt x="40082" y="6077"/>
                    <a:pt x="41458" y="7857"/>
                    <a:pt x="42018" y="10177"/>
                  </a:cubicBezTo>
                  <a:cubicBezTo>
                    <a:pt x="42425" y="11861"/>
                    <a:pt x="42367" y="13690"/>
                    <a:pt x="41854" y="15319"/>
                  </a:cubicBezTo>
                  <a:cubicBezTo>
                    <a:pt x="43115" y="17553"/>
                    <a:pt x="43556" y="20449"/>
                    <a:pt x="43052" y="23181"/>
                  </a:cubicBezTo>
                  <a:cubicBezTo>
                    <a:pt x="42382" y="26813"/>
                    <a:pt x="40164" y="29533"/>
                    <a:pt x="37440" y="30063"/>
                  </a:cubicBezTo>
                  <a:cubicBezTo>
                    <a:pt x="37427" y="32330"/>
                    <a:pt x="36694" y="34480"/>
                    <a:pt x="35431" y="35960"/>
                  </a:cubicBezTo>
                  <a:cubicBezTo>
                    <a:pt x="33512" y="38209"/>
                    <a:pt x="30740" y="38498"/>
                    <a:pt x="28591" y="36674"/>
                  </a:cubicBezTo>
                  <a:cubicBezTo>
                    <a:pt x="27896" y="39807"/>
                    <a:pt x="26035" y="42202"/>
                    <a:pt x="23703" y="42965"/>
                  </a:cubicBezTo>
                  <a:cubicBezTo>
                    <a:pt x="20955" y="43864"/>
                    <a:pt x="18087" y="42332"/>
                    <a:pt x="16516" y="39125"/>
                  </a:cubicBezTo>
                  <a:cubicBezTo>
                    <a:pt x="12808" y="42169"/>
                    <a:pt x="7992" y="40458"/>
                    <a:pt x="5840" y="35331"/>
                  </a:cubicBezTo>
                  <a:cubicBezTo>
                    <a:pt x="3726" y="35668"/>
                    <a:pt x="1741" y="33883"/>
                    <a:pt x="1146" y="31109"/>
                  </a:cubicBezTo>
                  <a:cubicBezTo>
                    <a:pt x="715" y="29102"/>
                    <a:pt x="1096" y="26936"/>
                    <a:pt x="2149" y="25410"/>
                  </a:cubicBezTo>
                  <a:cubicBezTo>
                    <a:pt x="655" y="24213"/>
                    <a:pt x="-177" y="21916"/>
                    <a:pt x="31" y="19563"/>
                  </a:cubicBezTo>
                  <a:cubicBezTo>
                    <a:pt x="275" y="16808"/>
                    <a:pt x="1881" y="14650"/>
                    <a:pt x="3899" y="14366"/>
                  </a:cubicBezTo>
                  <a:cubicBezTo>
                    <a:pt x="3911" y="14320"/>
                    <a:pt x="3924" y="14275"/>
                    <a:pt x="3936" y="14229"/>
                  </a:cubicBezTo>
                  <a:close/>
                </a:path>
                <a:path w="2663378" h="2069355">
                  <a:moveTo>
                    <a:pt x="828044" y="2019349"/>
                  </a:moveTo>
                  <a:cubicBezTo>
                    <a:pt x="828044" y="2046967"/>
                    <a:pt x="805656" y="2069355"/>
                    <a:pt x="778038" y="2069355"/>
                  </a:cubicBezTo>
                  <a:cubicBezTo>
                    <a:pt x="750420" y="2069355"/>
                    <a:pt x="728032" y="2046967"/>
                    <a:pt x="728032" y="2019349"/>
                  </a:cubicBezTo>
                  <a:cubicBezTo>
                    <a:pt x="728032" y="1991731"/>
                    <a:pt x="750420" y="1969343"/>
                    <a:pt x="778038" y="1969343"/>
                  </a:cubicBezTo>
                  <a:cubicBezTo>
                    <a:pt x="805656" y="1969343"/>
                    <a:pt x="828044" y="1991731"/>
                    <a:pt x="828044" y="2019349"/>
                  </a:cubicBezTo>
                  <a:close/>
                </a:path>
                <a:path w="2663378" h="2069355">
                  <a:moveTo>
                    <a:pt x="907846" y="1958851"/>
                  </a:moveTo>
                  <a:cubicBezTo>
                    <a:pt x="907846" y="2014086"/>
                    <a:pt x="863070" y="2058862"/>
                    <a:pt x="807835" y="2058862"/>
                  </a:cubicBezTo>
                  <a:cubicBezTo>
                    <a:pt x="752600" y="2058862"/>
                    <a:pt x="707824" y="2014086"/>
                    <a:pt x="707824" y="1958851"/>
                  </a:cubicBezTo>
                  <a:cubicBezTo>
                    <a:pt x="707824" y="1903616"/>
                    <a:pt x="752600" y="1858840"/>
                    <a:pt x="807835" y="1858840"/>
                  </a:cubicBezTo>
                  <a:cubicBezTo>
                    <a:pt x="863070" y="1858840"/>
                    <a:pt x="907846" y="1903616"/>
                    <a:pt x="907846" y="1958851"/>
                  </a:cubicBezTo>
                  <a:close/>
                </a:path>
                <a:path w="2663378" h="2069355">
                  <a:moveTo>
                    <a:pt x="1031837" y="1808633"/>
                  </a:moveTo>
                  <a:cubicBezTo>
                    <a:pt x="1031837" y="1891485"/>
                    <a:pt x="964672" y="1958650"/>
                    <a:pt x="881820" y="1958650"/>
                  </a:cubicBezTo>
                  <a:cubicBezTo>
                    <a:pt x="798968" y="1958650"/>
                    <a:pt x="731803" y="1891485"/>
                    <a:pt x="731803" y="1808633"/>
                  </a:cubicBezTo>
                  <a:cubicBezTo>
                    <a:pt x="731803" y="1725781"/>
                    <a:pt x="798968" y="1658616"/>
                    <a:pt x="881820" y="1658616"/>
                  </a:cubicBezTo>
                  <a:cubicBezTo>
                    <a:pt x="964672" y="1658616"/>
                    <a:pt x="1031837" y="1725781"/>
                    <a:pt x="1031837" y="1808633"/>
                  </a:cubicBezTo>
                  <a:close/>
                </a:path>
                <a:path w="43256" h="49659" fill="none" extrusionOk="0">
                  <a:moveTo>
                    <a:pt x="4729" y="26036"/>
                  </a:moveTo>
                  <a:cubicBezTo>
                    <a:pt x="3845" y="26130"/>
                    <a:pt x="2961" y="25852"/>
                    <a:pt x="2196" y="25239"/>
                  </a:cubicBezTo>
                  <a:moveTo>
                    <a:pt x="6964" y="34758"/>
                  </a:moveTo>
                  <a:cubicBezTo>
                    <a:pt x="6609" y="34951"/>
                    <a:pt x="6236" y="35079"/>
                    <a:pt x="5856" y="35139"/>
                  </a:cubicBezTo>
                  <a:moveTo>
                    <a:pt x="16514" y="38949"/>
                  </a:moveTo>
                  <a:cubicBezTo>
                    <a:pt x="16247" y="38403"/>
                    <a:pt x="16023" y="37820"/>
                    <a:pt x="15846" y="37209"/>
                  </a:cubicBezTo>
                  <a:moveTo>
                    <a:pt x="28863" y="34610"/>
                  </a:moveTo>
                  <a:cubicBezTo>
                    <a:pt x="28824" y="35257"/>
                    <a:pt x="28734" y="35897"/>
                    <a:pt x="28596" y="36519"/>
                  </a:cubicBezTo>
                  <a:moveTo>
                    <a:pt x="31506" y="21306"/>
                  </a:moveTo>
                  <a:cubicBezTo>
                    <a:pt x="33510" y="22634"/>
                    <a:pt x="37434" y="26917"/>
                    <a:pt x="37416" y="29949"/>
                  </a:cubicBezTo>
                  <a:moveTo>
                    <a:pt x="41834" y="15213"/>
                  </a:moveTo>
                  <a:cubicBezTo>
                    <a:pt x="41509" y="16245"/>
                    <a:pt x="41014" y="17161"/>
                    <a:pt x="40386" y="17889"/>
                  </a:cubicBezTo>
                  <a:moveTo>
                    <a:pt x="38360" y="5285"/>
                  </a:moveTo>
                  <a:cubicBezTo>
                    <a:pt x="38415" y="5702"/>
                    <a:pt x="38441" y="6125"/>
                    <a:pt x="38436" y="6549"/>
                  </a:cubicBezTo>
                  <a:moveTo>
                    <a:pt x="29114" y="3811"/>
                  </a:moveTo>
                  <a:cubicBezTo>
                    <a:pt x="29303" y="3228"/>
                    <a:pt x="29552" y="2685"/>
                    <a:pt x="29856" y="2199"/>
                  </a:cubicBezTo>
                  <a:moveTo>
                    <a:pt x="22177" y="4579"/>
                  </a:moveTo>
                  <a:cubicBezTo>
                    <a:pt x="22254" y="4097"/>
                    <a:pt x="22375" y="3630"/>
                    <a:pt x="22536" y="3189"/>
                  </a:cubicBezTo>
                  <a:moveTo>
                    <a:pt x="14036" y="5051"/>
                  </a:moveTo>
                  <a:cubicBezTo>
                    <a:pt x="14508" y="5427"/>
                    <a:pt x="14944" y="5880"/>
                    <a:pt x="15336" y="6399"/>
                  </a:cubicBezTo>
                  <a:moveTo>
                    <a:pt x="4163" y="15648"/>
                  </a:moveTo>
                  <a:cubicBezTo>
                    <a:pt x="4060" y="15184"/>
                    <a:pt x="3984" y="14710"/>
                    <a:pt x="3936" y="14229"/>
                  </a:cubicBezTo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16390" name="Text Box 5"/>
            <p:cNvSpPr txBox="1">
              <a:spLocks noChangeArrowheads="1"/>
            </p:cNvSpPr>
            <p:nvPr/>
          </p:nvSpPr>
          <p:spPr bwMode="auto">
            <a:xfrm rot="306304">
              <a:off x="6573359" y="1957337"/>
              <a:ext cx="1970087" cy="145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zh-CN" altLang="en-US" sz="2800" b="1" dirty="0">
                  <a:solidFill>
                    <a:srgbClr val="FFFF00"/>
                  </a:solidFill>
                  <a:latin typeface="Times New Roman" pitchFamily="18" charset="0"/>
                  <a:ea typeface="宋体" pitchFamily="2" charset="-122"/>
                </a:rPr>
                <a:t>今天</a:t>
              </a:r>
            </a:p>
            <a:p>
              <a:pPr eaLnBrk="1" hangingPunct="1">
                <a:spcBef>
                  <a:spcPct val="20000"/>
                </a:spcBef>
              </a:pPr>
              <a:r>
                <a:rPr lang="zh-CN" altLang="en-US" sz="2800" b="1" dirty="0">
                  <a:solidFill>
                    <a:srgbClr val="FFFF00"/>
                  </a:solidFill>
                  <a:latin typeface="Times New Roman" pitchFamily="18" charset="0"/>
                  <a:ea typeface="宋体" pitchFamily="2" charset="-122"/>
                </a:rPr>
                <a:t>可以做的事</a:t>
              </a:r>
              <a:endParaRPr lang="zh-TW" altLang="en-US" sz="2800" dirty="0">
                <a:solidFill>
                  <a:srgbClr val="FFFF00"/>
                </a:solidFill>
                <a:latin typeface="Times New Roman" pitchFamily="18" charset="0"/>
              </a:endParaRPr>
            </a:p>
            <a:p>
              <a:pPr eaLnBrk="1" hangingPunct="1"/>
              <a:endParaRPr lang="en-US" altLang="zh-TW" sz="28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 rot="21086065">
            <a:off x="1733603" y="2397777"/>
            <a:ext cx="2368227" cy="1656184"/>
            <a:chOff x="1509477" y="2799378"/>
            <a:chExt cx="2659930" cy="1800200"/>
          </a:xfrm>
        </p:grpSpPr>
        <p:sp>
          <p:nvSpPr>
            <p:cNvPr id="11" name="雲朵形圖說文字 10"/>
            <p:cNvSpPr/>
            <p:nvPr/>
          </p:nvSpPr>
          <p:spPr>
            <a:xfrm>
              <a:off x="1509477" y="2799378"/>
              <a:ext cx="2659930" cy="180020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K" altLang="en-US"/>
            </a:p>
          </p:txBody>
        </p:sp>
        <p:sp>
          <p:nvSpPr>
            <p:cNvPr id="16388" name="Text Box 3"/>
            <p:cNvSpPr txBox="1">
              <a:spLocks noChangeArrowheads="1"/>
            </p:cNvSpPr>
            <p:nvPr/>
          </p:nvSpPr>
          <p:spPr bwMode="auto">
            <a:xfrm>
              <a:off x="1869516" y="3159417"/>
              <a:ext cx="2219012" cy="10577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zh-CN" altLang="en-US" sz="2800" b="1" dirty="0">
                  <a:solidFill>
                    <a:srgbClr val="CC0000"/>
                  </a:solidFill>
                  <a:latin typeface="Times New Roman" pitchFamily="18" charset="0"/>
                  <a:ea typeface="宋体" pitchFamily="2" charset="-122"/>
                </a:rPr>
                <a:t>今天</a:t>
              </a:r>
            </a:p>
            <a:p>
              <a:pPr eaLnBrk="1" hangingPunct="1"/>
              <a:r>
                <a:rPr lang="zh-CN" altLang="en-US" sz="2800" b="1" dirty="0" smtClean="0">
                  <a:solidFill>
                    <a:srgbClr val="CC0000"/>
                  </a:solidFill>
                  <a:latin typeface="Times New Roman" pitchFamily="18" charset="0"/>
                  <a:ea typeface="宋体" pitchFamily="2" charset="-122"/>
                </a:rPr>
                <a:t>必須做的事</a:t>
              </a:r>
              <a:endParaRPr lang="zh-TW" altLang="en-US" sz="2800" b="1" dirty="0">
                <a:solidFill>
                  <a:srgbClr val="CC0000"/>
                </a:solidFill>
                <a:latin typeface="Times New Roman" pitchFamily="18" charset="0"/>
                <a:ea typeface="宋体" pitchFamily="2" charset="-122"/>
              </a:endParaRPr>
            </a:p>
          </p:txBody>
        </p:sp>
      </p:grpSp>
      <p:pic>
        <p:nvPicPr>
          <p:cNvPr id="15" name="Picture 2" descr="http://www.bbhk150.com/bblogonew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990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不如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WORK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SMART</a:t>
            </a:r>
            <a:endParaRPr lang="zh-TW" altLang="en-US" dirty="0" smtClean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49A80F-3D15-4C65-9899-FD0CDB6283E7}" type="slidenum">
              <a:rPr lang="en-US" altLang="zh-TW"/>
              <a:pPr>
                <a:defRPr/>
              </a:pPr>
              <a:t>16</a:t>
            </a:fld>
            <a:endParaRPr lang="en-US" altLang="zh-TW"/>
          </a:p>
        </p:txBody>
      </p:sp>
      <p:sp>
        <p:nvSpPr>
          <p:cNvPr id="819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483768" y="2770584"/>
            <a:ext cx="6767636" cy="4114800"/>
          </a:xfrm>
        </p:spPr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SMART</a:t>
            </a:r>
            <a:r>
              <a:rPr lang="zh-TW" altLang="en-US" dirty="0"/>
              <a:t>的目標</a:t>
            </a:r>
            <a:endParaRPr lang="en-US" altLang="zh-TW" b="1" dirty="0">
              <a:solidFill>
                <a:srgbClr val="3333FF"/>
              </a:solidFill>
              <a:latin typeface="Tahoma" pitchFamily="34" charset="0"/>
            </a:endParaRPr>
          </a:p>
          <a:p>
            <a:pPr lvl="1" eaLnBrk="1" hangingPunct="1">
              <a:defRPr/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S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pecific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要明確</a:t>
            </a:r>
          </a:p>
          <a:p>
            <a:pPr lvl="1" eaLnBrk="1" hangingPunct="1">
              <a:defRPr/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M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easurable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要可量測</a:t>
            </a:r>
          </a:p>
          <a:p>
            <a:pPr lvl="1" eaLnBrk="1" hangingPunct="1">
              <a:defRPr/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ttainable / Achievable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要可達成</a:t>
            </a:r>
          </a:p>
          <a:p>
            <a:pPr lvl="1" eaLnBrk="1" hangingPunct="1">
              <a:defRPr/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R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ealistic / Relevant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要務實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/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要切題</a:t>
            </a:r>
          </a:p>
          <a:p>
            <a:pPr lvl="1" eaLnBrk="1" hangingPunct="1">
              <a:defRPr/>
            </a:pPr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T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ime bound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要有時限</a:t>
            </a:r>
          </a:p>
          <a:p>
            <a:pPr lvl="2" eaLnBrk="1" hangingPunct="1">
              <a:defRPr/>
            </a:pP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要求工作時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就必須要求</a:t>
            </a:r>
            <a:r>
              <a:rPr lang="zh-TW" altLang="en-US" b="1" u="sng" dirty="0" smtClean="0">
                <a:latin typeface="微軟正黑體" pitchFamily="34" charset="-120"/>
                <a:ea typeface="微軟正黑體" pitchFamily="34" charset="-120"/>
              </a:rPr>
              <a:t>時限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611560" y="1610797"/>
            <a:ext cx="5688632" cy="954107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altLang="zh-TW" sz="2800" dirty="0" smtClean="0"/>
              <a:t>SMART</a:t>
            </a:r>
            <a:r>
              <a:rPr lang="zh-TW" altLang="en-US" sz="2800" dirty="0" smtClean="0"/>
              <a:t>就是設定</a:t>
            </a:r>
            <a:r>
              <a:rPr lang="en-US" altLang="zh-TW" sz="2800" dirty="0">
                <a:solidFill>
                  <a:srgbClr val="FF0000"/>
                </a:solidFill>
              </a:rPr>
              <a:t>SMART</a:t>
            </a:r>
            <a:r>
              <a:rPr lang="zh-TW" altLang="en-US" sz="2800" dirty="0"/>
              <a:t>的目標</a:t>
            </a:r>
            <a:endParaRPr lang="en-US" altLang="zh-TW" sz="2800" b="1" dirty="0" smtClean="0">
              <a:solidFill>
                <a:srgbClr val="3333FF"/>
              </a:solidFill>
              <a:latin typeface="Tahoma" pitchFamily="34" charset="0"/>
            </a:endParaRPr>
          </a:p>
          <a:p>
            <a:pPr eaLnBrk="1" hangingPunct="1"/>
            <a:r>
              <a:rPr lang="zh-TW" altLang="en-US" sz="2800" b="1" dirty="0" smtClean="0">
                <a:solidFill>
                  <a:srgbClr val="3333FF"/>
                </a:solidFill>
                <a:latin typeface="Tahoma" pitchFamily="34" charset="0"/>
              </a:rPr>
              <a:t>時間管理</a:t>
            </a:r>
            <a:r>
              <a:rPr lang="zh-TW" altLang="en-US" sz="2400" dirty="0" smtClean="0">
                <a:latin typeface="Tahoma" pitchFamily="34" charset="0"/>
              </a:rPr>
              <a:t>就是</a:t>
            </a:r>
            <a:r>
              <a:rPr lang="zh-CN" altLang="en-US" sz="2400" b="1" dirty="0">
                <a:solidFill>
                  <a:srgbClr val="3333FF"/>
                </a:solidFill>
                <a:latin typeface="Tahoma" pitchFamily="34" charset="0"/>
              </a:rPr>
              <a:t>要有好的</a:t>
            </a:r>
            <a:r>
              <a:rPr lang="zh-CN" altLang="en-US" sz="2400" b="1" dirty="0" smtClean="0">
                <a:solidFill>
                  <a:srgbClr val="3333FF"/>
                </a:solidFill>
                <a:latin typeface="Tahoma" pitchFamily="34" charset="0"/>
              </a:rPr>
              <a:t>規劃</a:t>
            </a:r>
            <a:endParaRPr lang="zh-TW" altLang="en-US" sz="2400" dirty="0">
              <a:latin typeface="Tahoma" pitchFamily="34" charset="0"/>
            </a:endParaRPr>
          </a:p>
        </p:txBody>
      </p:sp>
      <p:pic>
        <p:nvPicPr>
          <p:cNvPr id="8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6318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7744" y="2852936"/>
            <a:ext cx="6477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7200" b="1" dirty="0" smtClean="0"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</a:rPr>
              <a:t>Do </a:t>
            </a:r>
            <a:r>
              <a:rPr lang="en-US" altLang="zh-TW" sz="7200" b="1" dirty="0" smtClean="0"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</a:rPr>
              <a:t>I</a:t>
            </a:r>
            <a:r>
              <a:rPr lang="en-US" altLang="zh-CN" sz="7200" b="1" dirty="0" smtClean="0"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</a:rPr>
              <a:t>t Now</a:t>
            </a:r>
            <a:endParaRPr lang="en-US" altLang="zh-TW" sz="72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7E1C3-613A-4CD5-9876-6521E450C1BA}" type="slidenum">
              <a:rPr lang="en-US" altLang="zh-TW"/>
              <a:pPr>
                <a:defRPr/>
              </a:pPr>
              <a:t>17</a:t>
            </a:fld>
            <a:endParaRPr lang="en-US" altLang="zh-TW"/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1596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4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</a:rPr>
              <a:t>Do </a:t>
            </a:r>
            <a:r>
              <a:rPr lang="en-US" altLang="zh-TW" sz="4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</a:rPr>
              <a:t>I</a:t>
            </a:r>
            <a:r>
              <a:rPr lang="en-US" altLang="zh-CN" sz="4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</a:rPr>
              <a:t>t Now</a:t>
            </a:r>
            <a:endParaRPr lang="en-US" altLang="zh-TW" sz="4800" b="1" dirty="0" smtClean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3400D-FCD2-4E4D-A491-BFCA22AC09A4}" type="slidenum">
              <a:rPr lang="en-US" altLang="zh-TW"/>
              <a:pPr>
                <a:defRPr/>
              </a:pPr>
              <a:t>18</a:t>
            </a:fld>
            <a:endParaRPr lang="en-US" altLang="zh-TW"/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68538" y="1885528"/>
            <a:ext cx="6875462" cy="4495800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馬上</a:t>
            </a:r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行動 </a:t>
            </a:r>
            <a:r>
              <a:rPr lang="en-US" altLang="zh-CN" b="1" dirty="0">
                <a:latin typeface="微軟正黑體" pitchFamily="34" charset="-120"/>
                <a:ea typeface="微軟正黑體" pitchFamily="34" charset="-120"/>
              </a:rPr>
              <a:t>– </a:t>
            </a:r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杜絕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拖延</a:t>
            </a:r>
            <a:endParaRPr lang="en-US" altLang="zh-TW" b="1" u="sng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defRPr/>
            </a:pPr>
            <a:r>
              <a:rPr lang="zh-TW" altLang="en-US" b="1" u="sng" dirty="0" smtClean="0">
                <a:latin typeface="微軟正黑體" pitchFamily="34" charset="-120"/>
                <a:ea typeface="微軟正黑體" pitchFamily="34" charset="-120"/>
              </a:rPr>
              <a:t>行動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才是企劃的開始。</a:t>
            </a:r>
          </a:p>
          <a:p>
            <a:pPr eaLnBrk="1" hangingPunct="1"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用兵貴在</a:t>
            </a:r>
            <a:r>
              <a:rPr lang="zh-TW" altLang="zh-TW" b="1" u="sng" dirty="0" smtClean="0">
                <a:latin typeface="微軟正黑體" pitchFamily="34" charset="-120"/>
                <a:ea typeface="微軟正黑體" pitchFamily="34" charset="-120"/>
              </a:rPr>
              <a:t>速戰速決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，時機稍縱即逝。</a:t>
            </a:r>
          </a:p>
          <a:p>
            <a:pPr eaLnBrk="1" hangingPunct="1">
              <a:defRPr/>
            </a:pP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可以早上做完的事，決</a:t>
            </a:r>
            <a:r>
              <a:rPr lang="zh-TW" altLang="en-US" b="1" u="sng" dirty="0" smtClean="0">
                <a:latin typeface="微軟正黑體" pitchFamily="34" charset="-120"/>
                <a:ea typeface="微軟正黑體" pitchFamily="34" charset="-120"/>
              </a:rPr>
              <a:t>不拖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到下午完成 </a:t>
            </a:r>
            <a:b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可以一天做完的事，決</a:t>
            </a:r>
            <a:r>
              <a:rPr lang="zh-TW" altLang="en-US" b="1" u="sng" dirty="0" smtClean="0">
                <a:latin typeface="微軟正黑體" pitchFamily="34" charset="-120"/>
                <a:ea typeface="微軟正黑體" pitchFamily="34" charset="-120"/>
              </a:rPr>
              <a:t>不分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成兩天完成</a:t>
            </a:r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278196" y="4941168"/>
            <a:ext cx="6019531" cy="1066859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「</a:t>
            </a:r>
            <a:r>
              <a:rPr lang="zh-CN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拖延必須付出代價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」</a:t>
            </a:r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3520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7744" y="2924944"/>
            <a:ext cx="6477000" cy="1828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CN" sz="6600" b="1" dirty="0" smtClean="0">
                <a:effectLst/>
                <a:latin typeface="微軟正黑體" pitchFamily="34" charset="-120"/>
                <a:ea typeface="微軟正黑體" pitchFamily="34" charset="-120"/>
              </a:rPr>
              <a:t>Clean Up </a:t>
            </a:r>
            <a:r>
              <a:rPr lang="en-US" altLang="zh-TW" sz="6600" b="1" dirty="0" smtClean="0">
                <a:effectLst/>
                <a:latin typeface="微軟正黑體" pitchFamily="34" charset="-120"/>
                <a:ea typeface="微軟正黑體" pitchFamily="34" charset="-120"/>
              </a:rPr>
              <a:t>Y</a:t>
            </a:r>
            <a:r>
              <a:rPr lang="en-US" altLang="zh-CN" sz="6600" b="1" dirty="0" smtClean="0">
                <a:effectLst/>
                <a:latin typeface="微軟正黑體" pitchFamily="34" charset="-120"/>
                <a:ea typeface="微軟正黑體" pitchFamily="34" charset="-120"/>
              </a:rPr>
              <a:t>our Desk</a:t>
            </a:r>
            <a:endParaRPr lang="en-US" altLang="zh-TW" sz="66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HK" altLang="zh-HK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69B7FA-9D47-446D-8898-E36BC9818D6D}" type="slidenum">
              <a:rPr lang="en-US" altLang="zh-TW"/>
              <a:pPr>
                <a:defRPr/>
              </a:pPr>
              <a:t>19</a:t>
            </a:fld>
            <a:endParaRPr lang="en-US" altLang="zh-TW"/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280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期望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2</a:t>
            </a:fld>
            <a:endParaRPr lang="zh-HK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HK" dirty="0">
                <a:latin typeface="微軟正黑體" pitchFamily="34" charset="-120"/>
                <a:ea typeface="微軟正黑體" pitchFamily="34" charset="-120"/>
              </a:rPr>
              <a:t>加強隊員愛惜光陰和時間管理的觀念；同時在實際應用層面上教導隊員</a:t>
            </a:r>
            <a:r>
              <a:rPr lang="zh-TW" altLang="zh-HK" b="1" u="sng" dirty="0">
                <a:latin typeface="微軟正黑體" pitchFamily="34" charset="-120"/>
                <a:ea typeface="微軟正黑體" pitchFamily="34" charset="-120"/>
              </a:rPr>
              <a:t>分配時間</a:t>
            </a:r>
            <a:r>
              <a:rPr lang="zh-TW" altLang="zh-HK" dirty="0">
                <a:latin typeface="微軟正黑體" pitchFamily="34" charset="-120"/>
                <a:ea typeface="微軟正黑體" pitchFamily="34" charset="-120"/>
              </a:rPr>
              <a:t>和</a:t>
            </a:r>
            <a:r>
              <a:rPr lang="zh-TW" altLang="zh-HK" b="1" u="sng" dirty="0">
                <a:latin typeface="微軟正黑體" pitchFamily="34" charset="-120"/>
                <a:ea typeface="微軟正黑體" pitchFamily="34" charset="-120"/>
              </a:rPr>
              <a:t>訂立</a:t>
            </a:r>
            <a:r>
              <a:rPr lang="zh-TW" altLang="zh-HK" b="1" u="sng" dirty="0" smtClean="0">
                <a:latin typeface="微軟正黑體" pitchFamily="34" charset="-120"/>
                <a:ea typeface="微軟正黑體" pitchFamily="34" charset="-120"/>
              </a:rPr>
              <a:t>優先次序</a:t>
            </a:r>
            <a:endParaRPr lang="en-US" altLang="zh-TW" b="1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HK" dirty="0">
                <a:latin typeface="微軟正黑體" pitchFamily="34" charset="-120"/>
                <a:ea typeface="微軟正黑體" pitchFamily="34" charset="-120"/>
              </a:rPr>
              <a:t>分隊可定期與他們</a:t>
            </a:r>
            <a:r>
              <a:rPr lang="zh-TW" altLang="zh-HK" b="1" u="sng" dirty="0">
                <a:latin typeface="微軟正黑體" pitchFamily="34" charset="-120"/>
                <a:ea typeface="微軟正黑體" pitchFamily="34" charset="-120"/>
              </a:rPr>
              <a:t>立約及檢討</a:t>
            </a:r>
            <a:r>
              <a:rPr lang="zh-TW" altLang="zh-HK" dirty="0">
                <a:latin typeface="微軟正黑體" pitchFamily="34" charset="-120"/>
                <a:ea typeface="微軟正黑體" pitchFamily="34" charset="-120"/>
              </a:rPr>
              <a:t>，鼓勵他們平衡學業和參與分隊等各方面的要求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635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養成整潔與條理的習慣</a:t>
            </a:r>
            <a:endParaRPr lang="zh-TW" altLang="en-US" dirty="0" smtClean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95C7C0E-D586-4C4B-9BCE-C379C577C55C}" type="slidenum">
              <a:rPr lang="en-US" altLang="zh-TW"/>
              <a:pPr>
                <a:defRPr/>
              </a:pPr>
              <a:t>20</a:t>
            </a:fld>
            <a:endParaRPr lang="en-US" altLang="zh-TW"/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67744" y="1813520"/>
            <a:ext cx="8153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東西要養成哪裡拿哪裡哪裡放的習慣</a:t>
            </a:r>
          </a:p>
          <a:p>
            <a:pPr eaLnBrk="1" hangingPunct="1">
              <a:defRPr/>
            </a:pP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把同類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,  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同時使用的東西放一起</a:t>
            </a:r>
          </a:p>
          <a:p>
            <a:pPr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可以把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東西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編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合適的標籤</a:t>
            </a:r>
            <a:endParaRPr lang="zh-CN" altLang="en-US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做事應儘量條理化</a:t>
            </a:r>
            <a:b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7768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回應</a:t>
            </a:r>
            <a:endParaRPr lang="zh-HK" altLang="en-US" dirty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21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三個僕人的比喻（太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25:14-30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）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777240" lvl="1" indent="-457200">
              <a:buFont typeface="Arial" pitchFamily="34" charset="0"/>
              <a:buChar char="•"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時間同樣是由神所賜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777240" lvl="1" indent="-457200">
              <a:buFont typeface="Arial" pitchFamily="34" charset="0"/>
              <a:buChar char="•"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雖不是恩賜，但必定也是恩典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777240" lvl="1" indent="-457200">
              <a:buFont typeface="Arial" pitchFamily="34" charset="0"/>
              <a:buChar char="•"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所以也要好好運用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777240" lvl="1" indent="-457200">
              <a:buFont typeface="Arial" pitchFamily="34" charset="0"/>
              <a:buChar char="•"/>
            </a:pPr>
            <a:endParaRPr lang="en-US" altLang="zh-HK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275856" y="5035823"/>
            <a:ext cx="55370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你願意做哪一個僕人</a:t>
            </a:r>
            <a:r>
              <a:rPr lang="en-US" altLang="zh-TW" sz="4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zh-HK" altLang="en-US" sz="4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8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立約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22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本人願意在分隊導師和隊員之見證下立約，由今天開始做一個珍惜光陰、善用時間的人。我願意在生活中定下優先次序，分清緩急輕重，學習平衡生活中的各種要求。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 algn="r">
              <a:buNone/>
            </a:pPr>
            <a:endParaRPr lang="en-US" altLang="zh-HK" dirty="0">
              <a:latin typeface="微軟正黑體" pitchFamily="34" charset="-120"/>
              <a:ea typeface="微軟正黑體" pitchFamily="34" charset="-120"/>
            </a:endParaRPr>
          </a:p>
          <a:p>
            <a:pPr marL="0" indent="0" algn="r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立約人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__________</a:t>
            </a:r>
          </a:p>
          <a:p>
            <a:pPr marL="0" indent="0" algn="r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見證人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__________</a:t>
            </a:r>
          </a:p>
          <a:p>
            <a:pPr marL="0" indent="0" algn="r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立約日期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__________</a:t>
            </a:r>
          </a:p>
          <a:p>
            <a:pPr marL="0" indent="0" algn="r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預計檢討日期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__________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55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HK" dirty="0" smtClean="0">
                <a:latin typeface="微軟正黑體" pitchFamily="34" charset="-120"/>
                <a:ea typeface="微軟正黑體" pitchFamily="34" charset="-120"/>
              </a:rPr>
              <a:t>How is your day?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3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977480" y="1916832"/>
            <a:ext cx="5915000" cy="4968552"/>
          </a:xfrm>
        </p:spPr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你覺得一日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24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小時足夠嗎？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試拿起紙和筆，寫下你在一般情況下，各樣事上每天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每週所花費了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的時間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（撇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除上學及睡眠）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試分享你用了最長時間是多長？這段時間你做了些什麼？若重要程度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10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為滿分，這段時間所做的又值多少分？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41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HK" dirty="0">
                <a:latin typeface="微軟正黑體" pitchFamily="34" charset="-120"/>
                <a:ea typeface="微軟正黑體" pitchFamily="34" charset="-120"/>
              </a:rPr>
              <a:t>How is your day?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4</a:t>
            </a:fld>
            <a:endParaRPr lang="zh-HK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2876183"/>
              </p:ext>
            </p:extLst>
          </p:nvPr>
        </p:nvGraphicFramePr>
        <p:xfrm>
          <a:off x="3419872" y="1772815"/>
          <a:ext cx="5544615" cy="4968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205"/>
                <a:gridCol w="1848205"/>
                <a:gridCol w="1848205"/>
              </a:tblGrid>
              <a:tr h="413249"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每天</a:t>
                      </a:r>
                      <a:r>
                        <a:rPr lang="zh-TW" altLang="en-US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en-US" altLang="zh-TW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分鐘</a:t>
                      </a:r>
                      <a:r>
                        <a:rPr lang="en-US" altLang="zh-TW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每週  </a:t>
                      </a:r>
                      <a:r>
                        <a:rPr lang="en-US" altLang="zh-TW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小時 </a:t>
                      </a:r>
                      <a:r>
                        <a:rPr lang="en-US" altLang="zh-TW" baseline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HK" altLang="en-US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HEA(</a:t>
                      </a:r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無所事事</a:t>
                      </a:r>
                      <a:r>
                        <a:rPr lang="en-US" altLang="zh-TW" dirty="0" smtClean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做運動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傾電話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看電視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上網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打機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集隊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聽音樂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做功課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  <a:tr h="45553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微軟正黑體" pitchFamily="34" charset="-120"/>
                          <a:ea typeface="微軟正黑體" pitchFamily="34" charset="-120"/>
                        </a:rPr>
                        <a:t>溫習</a:t>
                      </a:r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50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為何我的時間總是不夠用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？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5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987824" y="1916832"/>
            <a:ext cx="5760640" cy="504056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缺乏優先順序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抓不到重點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缺乏明確的目標 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拖延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缺乏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條理與整潔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對時間缺乏預算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不會拒絕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別人的請求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易受外在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環境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影響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  <a:defRPr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簡單事情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複雜化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9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從聖經看時間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6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888232"/>
            <a:ext cx="8219256" cy="3556992"/>
          </a:xfrm>
        </p:spPr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你們要謹慎行事、不要像愚昧人、當像智慧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人。要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愛惜光陰、因為現今的世代邪惡。不要作糊塗人、要明白主的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旨意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如何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。（弗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5:15-17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）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06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60648"/>
            <a:ext cx="8153400" cy="990600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從聖經看時間</a:t>
            </a:r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DE17F9-8D0D-4AA8-B189-B1CFD789F8ED}" type="slidenum">
              <a:rPr lang="zh-HK" altLang="en-US" smtClean="0"/>
              <a:t>7</a:t>
            </a:fld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74848" y="1844824"/>
            <a:ext cx="8229600" cy="4525963"/>
          </a:xfrm>
        </p:spPr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你使我的年日、窄如手掌。我一生的年數、在你面前、如同無有。詩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39:5</a:t>
            </a:r>
          </a:p>
          <a:p>
            <a:pPr lvl="1">
              <a:buFont typeface="Wingdings" pitchFamily="2" charset="2"/>
              <a:buChar char="Ø"/>
            </a:pP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求你指教我們怎樣數算自己的日子、好叫我們得着智慧的心。詩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90:12</a:t>
            </a:r>
          </a:p>
          <a:p>
            <a:pPr marL="0" indent="0">
              <a:buNone/>
            </a:pPr>
            <a:endParaRPr lang="en-US" altLang="zh-HK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91880" y="5013176"/>
            <a:ext cx="554461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一生的年日，既然無法測度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，應該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怎樣數算？</a:t>
            </a:r>
            <a:endParaRPr lang="zh-HK" altLang="en-US" sz="3200" dirty="0">
              <a:latin typeface="微軟正黑體" pitchFamily="34" charset="-120"/>
              <a:ea typeface="微軟正黑體" pitchFamily="34" charset="-120"/>
            </a:endParaRPr>
          </a:p>
          <a:p>
            <a:endParaRPr lang="zh-HK" altLang="en-US" dirty="0"/>
          </a:p>
        </p:txBody>
      </p:sp>
      <p:pic>
        <p:nvPicPr>
          <p:cNvPr id="7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3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39752" y="3400400"/>
            <a:ext cx="6477000" cy="1828800"/>
          </a:xfrm>
        </p:spPr>
        <p:txBody>
          <a:bodyPr>
            <a:normAutofit/>
          </a:bodyPr>
          <a:lstStyle/>
          <a:p>
            <a:r>
              <a:rPr lang="en-US" altLang="zh-TW" sz="4800" dirty="0">
                <a:latin typeface="微軟正黑體" pitchFamily="34" charset="-120"/>
                <a:ea typeface="微軟正黑體" pitchFamily="34" charset="-120"/>
              </a:rPr>
              <a:t>80/20</a:t>
            </a:r>
            <a:r>
              <a:rPr lang="zh-TW" altLang="en-US" sz="4800" dirty="0">
                <a:latin typeface="微軟正黑體" pitchFamily="34" charset="-120"/>
                <a:ea typeface="微軟正黑體" pitchFamily="34" charset="-120"/>
              </a:rPr>
              <a:t>原理 </a:t>
            </a:r>
            <a:r>
              <a:rPr lang="en-US" altLang="zh-TW" sz="4800" dirty="0">
                <a:latin typeface="微軟正黑體" pitchFamily="34" charset="-120"/>
                <a:ea typeface="微軟正黑體" pitchFamily="34" charset="-120"/>
              </a:rPr>
              <a:t>–</a:t>
            </a:r>
            <a:r>
              <a:rPr lang="zh-TW" altLang="en-US" sz="4800" dirty="0">
                <a:latin typeface="微軟正黑體" pitchFamily="34" charset="-120"/>
                <a:ea typeface="微軟正黑體" pitchFamily="34" charset="-120"/>
              </a:rPr>
              <a:t> 八二</a:t>
            </a:r>
            <a:r>
              <a:rPr lang="zh-TW" altLang="en-US" sz="4800" dirty="0" smtClean="0">
                <a:latin typeface="微軟正黑體" pitchFamily="34" charset="-120"/>
                <a:ea typeface="微軟正黑體" pitchFamily="34" charset="-120"/>
              </a:rPr>
              <a:t>法則</a:t>
            </a:r>
            <a:endParaRPr lang="zh-HK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EA8576-C2CF-4AC9-A954-5BAE2E4398C9}" type="slidenum">
              <a:rPr lang="en-US" altLang="zh-TW"/>
              <a:pPr>
                <a:defRPr/>
              </a:pPr>
              <a:t>8</a:t>
            </a:fld>
            <a:endParaRPr lang="en-US" altLang="zh-TW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zh-HK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Picture 2" descr="http://www.bbhk150.com/bblogonew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857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yd-5aerlntueyg1b1urwbro_lay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5131"/>
            <a:ext cx="3275856" cy="300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412776"/>
            <a:ext cx="7037760" cy="72008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意大利經濟學家、</a:t>
            </a:r>
            <a:r>
              <a:rPr lang="zh-TW" altLang="en-US" sz="1800" dirty="0" smtClean="0">
                <a:latin typeface="微軟正黑體" pitchFamily="34" charset="-120"/>
                <a:ea typeface="微軟正黑體" pitchFamily="34" charset="-120"/>
              </a:rPr>
              <a:t>社會學家    </a:t>
            </a:r>
            <a:r>
              <a:rPr lang="zh-HK" altLang="en-US" sz="1800" dirty="0" smtClean="0">
                <a:latin typeface="微軟正黑體" pitchFamily="34" charset="-120"/>
                <a:ea typeface="微軟正黑體" pitchFamily="34" charset="-120"/>
              </a:rPr>
              <a:t>維</a:t>
            </a:r>
            <a:r>
              <a:rPr lang="zh-HK" altLang="en-US" sz="1800" dirty="0">
                <a:latin typeface="微軟正黑體" pitchFamily="34" charset="-120"/>
                <a:ea typeface="微軟正黑體" pitchFamily="34" charset="-120"/>
              </a:rPr>
              <a:t>爾弗雷多</a:t>
            </a:r>
            <a:r>
              <a:rPr lang="en-US" altLang="zh-HK" sz="1800" dirty="0">
                <a:latin typeface="微軟正黑體" pitchFamily="34" charset="-120"/>
                <a:ea typeface="微軟正黑體" pitchFamily="34" charset="-120"/>
              </a:rPr>
              <a:t>·</a:t>
            </a:r>
            <a:r>
              <a:rPr lang="zh-HK" altLang="en-US" sz="1800" dirty="0">
                <a:latin typeface="微軟正黑體" pitchFamily="34" charset="-120"/>
                <a:ea typeface="微軟正黑體" pitchFamily="34" charset="-120"/>
              </a:rPr>
              <a:t>帕累托（</a:t>
            </a:r>
            <a:r>
              <a:rPr lang="en-US" altLang="zh-HK" sz="1800" dirty="0" err="1">
                <a:latin typeface="微軟正黑體" pitchFamily="34" charset="-120"/>
                <a:ea typeface="微軟正黑體" pitchFamily="34" charset="-120"/>
              </a:rPr>
              <a:t>Vilfredo</a:t>
            </a:r>
            <a:r>
              <a:rPr lang="en-US" altLang="zh-HK" sz="1800" dirty="0">
                <a:latin typeface="微軟正黑體" pitchFamily="34" charset="-120"/>
                <a:ea typeface="微軟正黑體" pitchFamily="34" charset="-120"/>
              </a:rPr>
              <a:t> Pareto</a:t>
            </a:r>
            <a:r>
              <a:rPr lang="zh-HK" altLang="en-US" sz="1800" dirty="0">
                <a:latin typeface="微軟正黑體" pitchFamily="34" charset="-120"/>
                <a:ea typeface="微軟正黑體" pitchFamily="34" charset="-120"/>
              </a:rPr>
              <a:t>）</a:t>
            </a:r>
            <a:endParaRPr lang="en-US" altLang="zh-TW" sz="1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9CAD3A8-0105-47E9-93A8-D42D75ADA834}" type="slidenum">
              <a:rPr lang="en-US" altLang="zh-TW"/>
              <a:pPr>
                <a:defRPr/>
              </a:pPr>
              <a:t>9</a:t>
            </a:fld>
            <a:endParaRPr lang="en-US" altLang="zh-TW"/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87824" y="2276896"/>
            <a:ext cx="6156176" cy="388840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80% </a:t>
            </a:r>
            <a:r>
              <a:rPr lang="en-US" altLang="zh-TW" sz="2400" dirty="0" err="1" smtClean="0"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 20%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國家 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80% 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的財富由 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20% 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的人口所擁有；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國家 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80% 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的人口被 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20% 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的人統治；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企業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80%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的利潤來自</a:t>
            </a:r>
            <a:r>
              <a:rPr lang="en-US" altLang="zh-CN" sz="2400" dirty="0" smtClean="0">
                <a:latin typeface="微軟正黑體" pitchFamily="34" charset="-120"/>
                <a:ea typeface="微軟正黑體" pitchFamily="34" charset="-120"/>
              </a:rPr>
              <a:t>20%</a:t>
            </a:r>
            <a:r>
              <a:rPr lang="zh-CN" altLang="en-US" sz="2400" dirty="0" smtClean="0">
                <a:latin typeface="微軟正黑體" pitchFamily="34" charset="-120"/>
                <a:ea typeface="微軟正黑體" pitchFamily="34" charset="-120"/>
              </a:rPr>
              <a:t>的客戶；</a:t>
            </a:r>
            <a:endParaRPr lang="en-US" altLang="zh-TW" sz="200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80% 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的人只使用軟體 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20% 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的功能。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(Word, PPT,…)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通常我們 </a:t>
            </a:r>
            <a:r>
              <a:rPr lang="en-US" altLang="zh-CN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80% </a:t>
            </a:r>
            <a:r>
              <a:rPr lang="zh-CN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的時間花在解決 </a:t>
            </a:r>
            <a:r>
              <a:rPr lang="en-US" altLang="zh-CN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20% </a:t>
            </a:r>
            <a:r>
              <a:rPr lang="zh-CN" altLang="en-US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的問題</a:t>
            </a:r>
            <a:r>
              <a:rPr lang="en-US" altLang="zh-CN" sz="24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!!!</a:t>
            </a:r>
            <a:endParaRPr lang="en-US" altLang="zh-TW" sz="24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80/20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原理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–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八二法則</a:t>
            </a:r>
            <a:endParaRPr lang="zh-HK" altLang="en-US" dirty="0">
              <a:solidFill>
                <a:schemeClr val="accent1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9" name="Picture 2" descr="http://www.bbhk150.com/bblogonew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936104" cy="107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4327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</TotalTime>
  <Words>1878</Words>
  <Application>Microsoft Office PowerPoint</Application>
  <PresentationFormat>如螢幕大小 (4:3)</PresentationFormat>
  <Paragraphs>231</Paragraphs>
  <Slides>22</Slides>
  <Notes>21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中庸</vt:lpstr>
      <vt:lpstr>時間管理</vt:lpstr>
      <vt:lpstr>期望</vt:lpstr>
      <vt:lpstr>How is your day?</vt:lpstr>
      <vt:lpstr>How is your day?</vt:lpstr>
      <vt:lpstr>為何我的時間總是不夠用？</vt:lpstr>
      <vt:lpstr>從聖經看時間</vt:lpstr>
      <vt:lpstr>從聖經看時間</vt:lpstr>
      <vt:lpstr>80/20原理 – 八二法則</vt:lpstr>
      <vt:lpstr>意大利經濟學家、社會學家    維爾弗雷多·帕累托（Vilfredo Pareto）</vt:lpstr>
      <vt:lpstr>多數，它們只能造成少許的影響；  少數，它們造成主要的、重大的影響。 </vt:lpstr>
      <vt:lpstr>正確的行事優先順序及處事態度</vt:lpstr>
      <vt:lpstr>各類事情的安排</vt:lpstr>
      <vt:lpstr>To Do List</vt:lpstr>
      <vt:lpstr>Work hard, 不如 WORK SMART</vt:lpstr>
      <vt:lpstr>WORK HARD</vt:lpstr>
      <vt:lpstr>不如WORK SMART</vt:lpstr>
      <vt:lpstr>Do It Now</vt:lpstr>
      <vt:lpstr>Do It Now</vt:lpstr>
      <vt:lpstr>Clean Up Your Desk</vt:lpstr>
      <vt:lpstr>養成整潔與條理的習慣</vt:lpstr>
      <vt:lpstr>回應</vt:lpstr>
      <vt:lpstr>立約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Jason Wong</dc:creator>
  <cp:lastModifiedBy>Gladys Leung</cp:lastModifiedBy>
  <cp:revision>93</cp:revision>
  <dcterms:created xsi:type="dcterms:W3CDTF">2013-06-15T03:05:14Z</dcterms:created>
  <dcterms:modified xsi:type="dcterms:W3CDTF">2013-06-20T08:48:23Z</dcterms:modified>
</cp:coreProperties>
</file>